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sldIdLst>
    <p:sldId id="256" r:id="rId5"/>
    <p:sldId id="260" r:id="rId6"/>
    <p:sldId id="262" r:id="rId7"/>
    <p:sldId id="261" r:id="rId8"/>
    <p:sldId id="263" r:id="rId9"/>
    <p:sldId id="265" r:id="rId10"/>
    <p:sldId id="275" r:id="rId11"/>
    <p:sldId id="276" r:id="rId12"/>
    <p:sldId id="277" r:id="rId13"/>
    <p:sldId id="274" r:id="rId14"/>
    <p:sldId id="278" r:id="rId15"/>
    <p:sldId id="266" r:id="rId16"/>
    <p:sldId id="273" r:id="rId17"/>
    <p:sldId id="272"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snapToGrid="0">
      <p:cViewPr varScale="1">
        <p:scale>
          <a:sx n="65" d="100"/>
          <a:sy n="65" d="100"/>
        </p:scale>
        <p:origin x="936" y="78"/>
      </p:cViewPr>
      <p:guideLst/>
    </p:cSldViewPr>
  </p:slideViewPr>
  <p:notesTextViewPr>
    <p:cViewPr>
      <p:scale>
        <a:sx n="1" d="1"/>
        <a:sy n="1" d="1"/>
      </p:scale>
      <p:origin x="0" y="0"/>
    </p:cViewPr>
  </p:notesTextViewPr>
  <p:sorterViewPr>
    <p:cViewPr>
      <p:scale>
        <a:sx n="100" d="100"/>
        <a:sy n="100" d="100"/>
      </p:scale>
      <p:origin x="0" y="-2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2861CB6-8641-4294-9832-29CE0B06CE86}" type="datetimeFigureOut">
              <a:rPr lang="es-CL" smtClean="0"/>
              <a:t>16-03-2023</a:t>
            </a:fld>
            <a:endParaRPr lang="es-CL"/>
          </a:p>
        </p:txBody>
      </p:sp>
      <p:sp>
        <p:nvSpPr>
          <p:cNvPr id="5" name="Footer Placeholder 4"/>
          <p:cNvSpPr>
            <a:spLocks noGrp="1"/>
          </p:cNvSpPr>
          <p:nvPr>
            <p:ph type="ftr" sz="quarter" idx="11"/>
          </p:nvPr>
        </p:nvSpPr>
        <p:spPr>
          <a:xfrm>
            <a:off x="2416500" y="329307"/>
            <a:ext cx="4973915" cy="309201"/>
          </a:xfrm>
        </p:spPr>
        <p:txBody>
          <a:bodyPr/>
          <a:lstStyle/>
          <a:p>
            <a:endParaRPr lang="es-CL"/>
          </a:p>
        </p:txBody>
      </p:sp>
      <p:sp>
        <p:nvSpPr>
          <p:cNvPr id="6" name="Slide Number Placeholder 5"/>
          <p:cNvSpPr>
            <a:spLocks noGrp="1"/>
          </p:cNvSpPr>
          <p:nvPr>
            <p:ph type="sldNum" sz="quarter" idx="12"/>
          </p:nvPr>
        </p:nvSpPr>
        <p:spPr>
          <a:xfrm>
            <a:off x="1437664" y="798973"/>
            <a:ext cx="811019" cy="503578"/>
          </a:xfrm>
        </p:spPr>
        <p:txBody>
          <a:bodyPr/>
          <a:lstStyle/>
          <a:p>
            <a:fld id="{629DBA2C-5E54-42FD-88D2-263AF109962B}" type="slidenum">
              <a:rPr lang="es-CL" smtClean="0"/>
              <a:t>‹Nº›</a:t>
            </a:fld>
            <a:endParaRPr lang="es-C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263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861CB6-8641-4294-9832-29CE0B06CE86}" type="datetimeFigureOut">
              <a:rPr lang="es-CL" smtClean="0"/>
              <a:t>16-03-2023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29DBA2C-5E54-42FD-88D2-263AF109962B}" type="slidenum">
              <a:rPr lang="es-CL" smtClean="0"/>
              <a:t>‹Nº›</a:t>
            </a:fld>
            <a:endParaRPr lang="es-C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114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861CB6-8641-4294-9832-29CE0B06CE86}" type="datetimeFigureOut">
              <a:rPr lang="es-CL" smtClean="0"/>
              <a:t>16-03-2023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29DBA2C-5E54-42FD-88D2-263AF109962B}" type="slidenum">
              <a:rPr lang="es-CL" smtClean="0"/>
              <a:t>‹Nº›</a:t>
            </a:fld>
            <a:endParaRPr lang="es-C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839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861CB6-8641-4294-9832-29CE0B06CE86}" type="datetimeFigureOut">
              <a:rPr lang="es-CL" smtClean="0"/>
              <a:t>16-03-2023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29DBA2C-5E54-42FD-88D2-263AF109962B}" type="slidenum">
              <a:rPr lang="es-CL" smtClean="0"/>
              <a:t>‹Nº›</a:t>
            </a:fld>
            <a:endParaRPr lang="es-C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663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2861CB6-8641-4294-9832-29CE0B06CE86}" type="datetimeFigureOut">
              <a:rPr lang="es-CL" smtClean="0"/>
              <a:t>16-03-2023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29DBA2C-5E54-42FD-88D2-263AF109962B}" type="slidenum">
              <a:rPr lang="es-CL" smtClean="0"/>
              <a:t>‹Nº›</a:t>
            </a:fld>
            <a:endParaRPr lang="es-C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432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2861CB6-8641-4294-9832-29CE0B06CE86}" type="datetimeFigureOut">
              <a:rPr lang="es-CL" smtClean="0"/>
              <a:t>16-03-2023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629DBA2C-5E54-42FD-88D2-263AF109962B}" type="slidenum">
              <a:rPr lang="es-CL" smtClean="0"/>
              <a:t>‹Nº›</a:t>
            </a:fld>
            <a:endParaRPr lang="es-C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97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2861CB6-8641-4294-9832-29CE0B06CE86}" type="datetimeFigureOut">
              <a:rPr lang="es-CL" smtClean="0"/>
              <a:t>16-03-2023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629DBA2C-5E54-42FD-88D2-263AF109962B}" type="slidenum">
              <a:rPr lang="es-CL" smtClean="0"/>
              <a:t>‹Nº›</a:t>
            </a:fld>
            <a:endParaRPr lang="es-C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6042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2861CB6-8641-4294-9832-29CE0B06CE86}" type="datetimeFigureOut">
              <a:rPr lang="es-CL" smtClean="0"/>
              <a:t>16-03-2023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629DBA2C-5E54-42FD-88D2-263AF109962B}" type="slidenum">
              <a:rPr lang="es-CL" smtClean="0"/>
              <a:t>‹Nº›</a:t>
            </a:fld>
            <a:endParaRPr lang="es-C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315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61CB6-8641-4294-9832-29CE0B06CE86}" type="datetimeFigureOut">
              <a:rPr lang="es-CL" smtClean="0"/>
              <a:t>16-03-2023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629DBA2C-5E54-42FD-88D2-263AF109962B}" type="slidenum">
              <a:rPr lang="es-CL" smtClean="0"/>
              <a:t>‹Nº›</a:t>
            </a:fld>
            <a:endParaRPr lang="es-CL"/>
          </a:p>
        </p:txBody>
      </p:sp>
    </p:spTree>
    <p:extLst>
      <p:ext uri="{BB962C8B-B14F-4D97-AF65-F5344CB8AC3E}">
        <p14:creationId xmlns:p14="http://schemas.microsoft.com/office/powerpoint/2010/main" val="128675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2861CB6-8641-4294-9832-29CE0B06CE86}" type="datetimeFigureOut">
              <a:rPr lang="es-CL" smtClean="0"/>
              <a:t>16-03-2023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629DBA2C-5E54-42FD-88D2-263AF109962B}" type="slidenum">
              <a:rPr lang="es-CL" smtClean="0"/>
              <a:t>‹Nº›</a:t>
            </a:fld>
            <a:endParaRPr lang="es-C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867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2861CB6-8641-4294-9832-29CE0B06CE86}" type="datetimeFigureOut">
              <a:rPr lang="es-CL" smtClean="0"/>
              <a:t>16-03-2023</a:t>
            </a:fld>
            <a:endParaRPr lang="es-CL"/>
          </a:p>
        </p:txBody>
      </p:sp>
      <p:sp>
        <p:nvSpPr>
          <p:cNvPr id="6" name="Footer Placeholder 5"/>
          <p:cNvSpPr>
            <a:spLocks noGrp="1"/>
          </p:cNvSpPr>
          <p:nvPr>
            <p:ph type="ftr" sz="quarter" idx="11"/>
          </p:nvPr>
        </p:nvSpPr>
        <p:spPr>
          <a:xfrm>
            <a:off x="1447382" y="318640"/>
            <a:ext cx="5541004" cy="320931"/>
          </a:xfrm>
        </p:spPr>
        <p:txBody>
          <a:bodyPr/>
          <a:lstStyle/>
          <a:p>
            <a:endParaRPr lang="es-CL"/>
          </a:p>
        </p:txBody>
      </p:sp>
      <p:sp>
        <p:nvSpPr>
          <p:cNvPr id="7" name="Slide Number Placeholder 6"/>
          <p:cNvSpPr>
            <a:spLocks noGrp="1"/>
          </p:cNvSpPr>
          <p:nvPr>
            <p:ph type="sldNum" sz="quarter" idx="12"/>
          </p:nvPr>
        </p:nvSpPr>
        <p:spPr/>
        <p:txBody>
          <a:bodyPr/>
          <a:lstStyle/>
          <a:p>
            <a:fld id="{629DBA2C-5E54-42FD-88D2-263AF109962B}" type="slidenum">
              <a:rPr lang="es-CL" smtClean="0"/>
              <a:t>‹Nº›</a:t>
            </a:fld>
            <a:endParaRPr lang="es-C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060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861CB6-8641-4294-9832-29CE0B06CE86}" type="datetimeFigureOut">
              <a:rPr lang="es-CL" smtClean="0"/>
              <a:t>16-03-2023</a:t>
            </a:fld>
            <a:endParaRPr lang="es-C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29DBA2C-5E54-42FD-88D2-263AF109962B}" type="slidenum">
              <a:rPr lang="es-CL" smtClean="0"/>
              <a:t>‹Nº›</a:t>
            </a:fld>
            <a:endParaRPr lang="es-C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012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CD4AAC-CF12-45C3-A0BA-0876934152EC}"/>
              </a:ext>
            </a:extLst>
          </p:cNvPr>
          <p:cNvSpPr>
            <a:spLocks noGrp="1"/>
          </p:cNvSpPr>
          <p:nvPr>
            <p:ph type="ctrTitle"/>
          </p:nvPr>
        </p:nvSpPr>
        <p:spPr>
          <a:xfrm>
            <a:off x="206477" y="347063"/>
            <a:ext cx="7575067" cy="2726593"/>
          </a:xfrm>
        </p:spPr>
        <p:txBody>
          <a:bodyPr>
            <a:normAutofit fontScale="90000"/>
          </a:bodyPr>
          <a:lstStyle/>
          <a:p>
            <a:r>
              <a:rPr lang="es-ES" sz="6600" dirty="0"/>
              <a:t>MANUAL DE CONVIVENCIA 2023 PARA PADRES</a:t>
            </a:r>
            <a:endParaRPr lang="es-CL" sz="6600" dirty="0"/>
          </a:p>
        </p:txBody>
      </p:sp>
      <p:sp>
        <p:nvSpPr>
          <p:cNvPr id="3" name="Subtítulo 2">
            <a:extLst>
              <a:ext uri="{FF2B5EF4-FFF2-40B4-BE49-F238E27FC236}">
                <a16:creationId xmlns:a16="http://schemas.microsoft.com/office/drawing/2014/main" id="{8D2266FB-E4C6-4226-90F7-40B1752D9357}"/>
              </a:ext>
            </a:extLst>
          </p:cNvPr>
          <p:cNvSpPr>
            <a:spLocks noGrp="1"/>
          </p:cNvSpPr>
          <p:nvPr>
            <p:ph type="subTitle" idx="1"/>
          </p:nvPr>
        </p:nvSpPr>
        <p:spPr>
          <a:xfrm>
            <a:off x="323088" y="4631161"/>
            <a:ext cx="7458456" cy="1569486"/>
          </a:xfrm>
        </p:spPr>
        <p:txBody>
          <a:bodyPr>
            <a:normAutofit/>
          </a:bodyPr>
          <a:lstStyle/>
          <a:p>
            <a:r>
              <a:rPr lang="es-ES" sz="2400" dirty="0"/>
              <a:t>RESUMEN , DOCUMENTO COMPLETO SE ENCUENTRA DISPONIBLE EN LA PÁGINA WEB DEL ESTABLECIMIENTO</a:t>
            </a:r>
            <a:endParaRPr lang="es-CL" sz="2400" dirty="0"/>
          </a:p>
        </p:txBody>
      </p:sp>
      <p:pic>
        <p:nvPicPr>
          <p:cNvPr id="5" name="Imagen 4" descr="Logotipo&#10;&#10;Descripción generada automáticamente">
            <a:extLst>
              <a:ext uri="{FF2B5EF4-FFF2-40B4-BE49-F238E27FC236}">
                <a16:creationId xmlns:a16="http://schemas.microsoft.com/office/drawing/2014/main" id="{67660D58-96D1-41C5-A03F-5DBED92551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1544" y="117034"/>
            <a:ext cx="4087368" cy="5030606"/>
          </a:xfrm>
          <a:prstGeom prst="rect">
            <a:avLst/>
          </a:prstGeom>
        </p:spPr>
      </p:pic>
    </p:spTree>
    <p:extLst>
      <p:ext uri="{BB962C8B-B14F-4D97-AF65-F5344CB8AC3E}">
        <p14:creationId xmlns:p14="http://schemas.microsoft.com/office/powerpoint/2010/main" val="305787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F98C31A-C1A8-430E-8F71-8AD44BC780EC}"/>
              </a:ext>
            </a:extLst>
          </p:cNvPr>
          <p:cNvSpPr>
            <a:spLocks noGrp="1"/>
          </p:cNvSpPr>
          <p:nvPr>
            <p:ph idx="1"/>
          </p:nvPr>
        </p:nvSpPr>
        <p:spPr>
          <a:xfrm>
            <a:off x="299884" y="395352"/>
            <a:ext cx="11592232" cy="4855074"/>
          </a:xfrm>
        </p:spPr>
        <p:txBody>
          <a:bodyPr>
            <a:normAutofit/>
          </a:bodyPr>
          <a:lstStyle/>
          <a:p>
            <a:pPr indent="0">
              <a:spcAft>
                <a:spcPts val="1000"/>
              </a:spcAft>
              <a:buNone/>
            </a:pPr>
            <a:br>
              <a:rPr lang="en-US" dirty="0">
                <a:solidFill>
                  <a:srgbClr val="002060"/>
                </a:solidFill>
              </a:rPr>
            </a:br>
            <a:r>
              <a:rPr lang="es-CL" dirty="0">
                <a:effectLst/>
                <a:latin typeface="Arial" panose="020B0604020202020204" pitchFamily="34" charset="0"/>
                <a:ea typeface="Times New Roman" panose="02020603050405020304" pitchFamily="18" charset="0"/>
                <a:cs typeface="Times New Roman" panose="02020603050405020304" pitchFamily="18" charset="0"/>
              </a:rPr>
              <a:t>Está prohibido el uso de teléfonos celulares en los estudiantes de kínder a 3° básico</a:t>
            </a:r>
            <a:r>
              <a:rPr lang="es-CL" dirty="0">
                <a:latin typeface="Calibri" panose="020F0502020204030204" pitchFamily="34" charset="0"/>
                <a:ea typeface="Times New Roman" panose="02020603050405020304" pitchFamily="18" charset="0"/>
                <a:cs typeface="Times New Roman" panose="02020603050405020304" pitchFamily="18" charset="0"/>
              </a:rPr>
              <a:t>. </a:t>
            </a:r>
            <a:r>
              <a:rPr lang="es-CL" dirty="0">
                <a:effectLst/>
                <a:latin typeface="Arial" panose="020B0604020202020204" pitchFamily="34" charset="0"/>
                <a:ea typeface="Calibri" panose="020F0502020204030204" pitchFamily="34" charset="0"/>
                <a:cs typeface="Times New Roman" panose="02020603050405020304" pitchFamily="18" charset="0"/>
              </a:rPr>
              <a:t>Frente a alguna emergencia la comunicación debe hacerse al teléfono de la escuela o desde este: (</a:t>
            </a:r>
            <a:r>
              <a:rPr lang="es-CL" b="1" dirty="0">
                <a:effectLst/>
                <a:latin typeface="Arial" panose="020B0604020202020204" pitchFamily="34" charset="0"/>
                <a:ea typeface="Calibri" panose="020F0502020204030204" pitchFamily="34" charset="0"/>
                <a:cs typeface="Times New Roman" panose="02020603050405020304" pitchFamily="18" charset="0"/>
              </a:rPr>
              <a:t>226413821  -  232992188</a:t>
            </a:r>
            <a:r>
              <a:rPr lang="es-CL" dirty="0">
                <a:effectLst/>
                <a:latin typeface="Arial" panose="020B0604020202020204" pitchFamily="34" charset="0"/>
                <a:ea typeface="Calibri" panose="020F0502020204030204" pitchFamily="34" charset="0"/>
                <a:cs typeface="Times New Roman" panose="02020603050405020304" pitchFamily="18" charset="0"/>
              </a:rPr>
              <a:t>)</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a:p>
            <a:pPr indent="228600">
              <a:spcAft>
                <a:spcPts val="1000"/>
              </a:spcAft>
            </a:pPr>
            <a:r>
              <a:rPr lang="es-CL" dirty="0">
                <a:effectLst/>
                <a:latin typeface="Arial" panose="020B0604020202020204" pitchFamily="34" charset="0"/>
                <a:ea typeface="Times New Roman" panose="02020603050405020304" pitchFamily="18" charset="0"/>
                <a:cs typeface="Times New Roman" panose="02020603050405020304" pitchFamily="18" charset="0"/>
              </a:rPr>
              <a:t>Los cursos de 4° a 8°, con autorización de sus padres, podrán utilizarlo bajo la responsabilidad de estos el buen uso de la tecnología (El celular no es una herramienta obligatoria o solicitada por el establecimiento).</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a:p>
            <a:r>
              <a:rPr lang="es-CL" dirty="0">
                <a:effectLst/>
                <a:latin typeface="Arial" panose="020B0604020202020204" pitchFamily="34" charset="0"/>
                <a:ea typeface="Calibri" panose="020F0502020204030204" pitchFamily="34" charset="0"/>
                <a:cs typeface="Times New Roman" panose="02020603050405020304" pitchFamily="18" charset="0"/>
              </a:rPr>
              <a:t>Los profesores pueden retirar el aparato al alumno que lo utilice de manera inadecuada en horas de clases o recreos. </a:t>
            </a:r>
          </a:p>
          <a:p>
            <a:r>
              <a:rPr lang="es-CL" b="1" u="sng" dirty="0">
                <a:effectLst/>
                <a:latin typeface="Arial" panose="020B0604020202020204" pitchFamily="34" charset="0"/>
                <a:ea typeface="Calibri" panose="020F0502020204030204" pitchFamily="34" charset="0"/>
                <a:cs typeface="Times New Roman" panose="02020603050405020304" pitchFamily="18" charset="0"/>
              </a:rPr>
              <a:t>El Profesor </a:t>
            </a:r>
            <a:r>
              <a:rPr lang="es-CL" b="1" u="sng" dirty="0">
                <a:latin typeface="Arial" panose="020B0604020202020204" pitchFamily="34" charset="0"/>
                <a:ea typeface="Calibri" panose="020F0502020204030204" pitchFamily="34" charset="0"/>
                <a:cs typeface="Times New Roman" panose="02020603050405020304" pitchFamily="18" charset="0"/>
              </a:rPr>
              <a:t>J</a:t>
            </a:r>
            <a:r>
              <a:rPr lang="es-CL" b="1" u="sng" dirty="0">
                <a:effectLst/>
                <a:latin typeface="Arial" panose="020B0604020202020204" pitchFamily="34" charset="0"/>
                <a:ea typeface="Calibri" panose="020F0502020204030204" pitchFamily="34" charset="0"/>
                <a:cs typeface="Times New Roman" panose="02020603050405020304" pitchFamily="18" charset="0"/>
              </a:rPr>
              <a:t>efe puede prohibir el uso de celular en su curso.</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s-CL" dirty="0"/>
          </a:p>
        </p:txBody>
      </p:sp>
      <p:sp>
        <p:nvSpPr>
          <p:cNvPr id="11" name="CuadroTexto 10">
            <a:extLst>
              <a:ext uri="{FF2B5EF4-FFF2-40B4-BE49-F238E27FC236}">
                <a16:creationId xmlns:a16="http://schemas.microsoft.com/office/drawing/2014/main" id="{21FA6B40-6790-9D2C-21EF-88B0965AF500}"/>
              </a:ext>
            </a:extLst>
          </p:cNvPr>
          <p:cNvSpPr txBox="1"/>
          <p:nvPr/>
        </p:nvSpPr>
        <p:spPr>
          <a:xfrm>
            <a:off x="453513" y="250412"/>
            <a:ext cx="9737622" cy="461665"/>
          </a:xfrm>
          <a:prstGeom prst="rect">
            <a:avLst/>
          </a:prstGeom>
          <a:noFill/>
        </p:spPr>
        <p:txBody>
          <a:bodyPr wrap="square">
            <a:spAutoFit/>
          </a:bodyPr>
          <a:lstStyle/>
          <a:p>
            <a:pPr indent="0">
              <a:spcAft>
                <a:spcPts val="1000"/>
              </a:spcAft>
              <a:buNone/>
            </a:pPr>
            <a:r>
              <a:rPr lang="es-ES" sz="2400" b="1" u="sng" dirty="0">
                <a:solidFill>
                  <a:srgbClr val="002060"/>
                </a:solidFill>
                <a:effectLst>
                  <a:outerShdw blurRad="38100" dist="38100" dir="2700000" algn="tl">
                    <a:srgbClr val="000000">
                      <a:alpha val="43137"/>
                    </a:srgbClr>
                  </a:outerShdw>
                </a:effectLst>
              </a:rPr>
              <a:t>USO DE APARATOS TECNOLÓGICOS :</a:t>
            </a:r>
          </a:p>
        </p:txBody>
      </p:sp>
      <p:sp>
        <p:nvSpPr>
          <p:cNvPr id="14" name="CuadroTexto 13">
            <a:extLst>
              <a:ext uri="{FF2B5EF4-FFF2-40B4-BE49-F238E27FC236}">
                <a16:creationId xmlns:a16="http://schemas.microsoft.com/office/drawing/2014/main" id="{9A1B6F56-5976-F7D8-FFDF-CD882429B1BF}"/>
              </a:ext>
            </a:extLst>
          </p:cNvPr>
          <p:cNvSpPr txBox="1"/>
          <p:nvPr/>
        </p:nvSpPr>
        <p:spPr>
          <a:xfrm>
            <a:off x="159774" y="5407259"/>
            <a:ext cx="11872452" cy="1200329"/>
          </a:xfrm>
          <a:prstGeom prst="rect">
            <a:avLst/>
          </a:prstGeom>
          <a:solidFill>
            <a:schemeClr val="bg1"/>
          </a:solidFill>
          <a:ln>
            <a:solidFill>
              <a:schemeClr val="tx1"/>
            </a:solidFill>
          </a:ln>
        </p:spPr>
        <p:txBody>
          <a:bodyPr wrap="square">
            <a:spAutoFit/>
          </a:bodyPr>
          <a:lstStyle/>
          <a:p>
            <a:pPr marL="0" indent="0">
              <a:buNone/>
            </a:pPr>
            <a:r>
              <a:rPr lang="es-CL" sz="2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El teléfono celular es un aparato de alto costo, y la escuela no puede responder económicamente por la pérdida o daño de alguno de ellos, por lo tanto, es </a:t>
            </a:r>
            <a:r>
              <a:rPr lang="es-CL" sz="24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responsabilidad del alumno el cuidado del aparato.</a:t>
            </a:r>
            <a:endParaRPr lang="es-CL"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25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E2EA3-FF5A-3590-845E-DD125E19AB6D}"/>
              </a:ext>
            </a:extLst>
          </p:cNvPr>
          <p:cNvSpPr>
            <a:spLocks noGrp="1"/>
          </p:cNvSpPr>
          <p:nvPr>
            <p:ph type="title"/>
          </p:nvPr>
        </p:nvSpPr>
        <p:spPr>
          <a:xfrm>
            <a:off x="162233" y="191729"/>
            <a:ext cx="10892622" cy="1662025"/>
          </a:xfrm>
        </p:spPr>
        <p:txBody>
          <a:bodyPr/>
          <a:lstStyle/>
          <a:p>
            <a:r>
              <a:rPr lang="es-CL" sz="3200" b="1" u="sng" dirty="0">
                <a:effectLst/>
                <a:latin typeface="Arial" panose="020B0604020202020204" pitchFamily="34" charset="0"/>
                <a:ea typeface="Calibri" panose="020F0502020204030204" pitchFamily="34" charset="0"/>
                <a:cs typeface="Times New Roman" panose="02020603050405020304" pitchFamily="18" charset="0"/>
              </a:rPr>
              <a:t>USO DE REDES SOCIALES</a:t>
            </a:r>
            <a:r>
              <a:rPr lang="es-CL" sz="3200" dirty="0">
                <a:effectLst/>
                <a:latin typeface="Arial" panose="020B0604020202020204" pitchFamily="34" charset="0"/>
                <a:ea typeface="Calibri" panose="020F0502020204030204" pitchFamily="34" charset="0"/>
                <a:cs typeface="Times New Roman" panose="02020603050405020304" pitchFamily="18" charset="0"/>
              </a:rPr>
              <a:t>:</a:t>
            </a:r>
            <a:endParaRPr lang="es-CL" dirty="0"/>
          </a:p>
        </p:txBody>
      </p:sp>
      <p:sp>
        <p:nvSpPr>
          <p:cNvPr id="3" name="Marcador de contenido 2">
            <a:extLst>
              <a:ext uri="{FF2B5EF4-FFF2-40B4-BE49-F238E27FC236}">
                <a16:creationId xmlns:a16="http://schemas.microsoft.com/office/drawing/2014/main" id="{597F784A-7D0E-05AA-FD53-B0B8E2E70496}"/>
              </a:ext>
            </a:extLst>
          </p:cNvPr>
          <p:cNvSpPr>
            <a:spLocks noGrp="1"/>
          </p:cNvSpPr>
          <p:nvPr>
            <p:ph idx="1"/>
          </p:nvPr>
        </p:nvSpPr>
        <p:spPr>
          <a:xfrm>
            <a:off x="127819" y="1401096"/>
            <a:ext cx="11901948" cy="4439265"/>
          </a:xfrm>
        </p:spPr>
        <p:txBody>
          <a:bodyPr>
            <a:normAutofit fontScale="85000" lnSpcReduction="20000"/>
          </a:bodyPr>
          <a:lstStyle/>
          <a:p>
            <a:pPr algn="just">
              <a:lnSpc>
                <a:spcPct val="107000"/>
              </a:lnSpc>
              <a:spcAft>
                <a:spcPts val="800"/>
              </a:spcAft>
            </a:pPr>
            <a:r>
              <a:rPr lang="es-CL" sz="2800" dirty="0">
                <a:effectLst/>
                <a:latin typeface="Arial" panose="020B0604020202020204" pitchFamily="34" charset="0"/>
                <a:ea typeface="Calibri" panose="020F0502020204030204" pitchFamily="34" charset="0"/>
                <a:cs typeface="Times New Roman" panose="02020603050405020304" pitchFamily="18" charset="0"/>
              </a:rPr>
              <a:t>La utilización de todo tipo de red social, debe ser supervisada por el adulto  constantemente, así como también asumir todo tipo de responsabilidad que se relacione al mal uso de las redes sociales por parte de los estudiantes (amenazas de todo tipo e insultos). </a:t>
            </a:r>
          </a:p>
          <a:p>
            <a:pPr algn="just">
              <a:lnSpc>
                <a:spcPct val="107000"/>
              </a:lnSpc>
              <a:spcAft>
                <a:spcPts val="800"/>
              </a:spcAft>
            </a:pPr>
            <a:r>
              <a:rPr lang="es-CL" sz="2800" dirty="0">
                <a:effectLst/>
                <a:latin typeface="Arial" panose="020B0604020202020204" pitchFamily="34" charset="0"/>
                <a:ea typeface="Calibri" panose="020F0502020204030204" pitchFamily="34" charset="0"/>
                <a:cs typeface="Times New Roman" panose="02020603050405020304" pitchFamily="18" charset="0"/>
              </a:rPr>
              <a:t>La escuela no cuenta con las herramientas e implementos tecnológicos para detectar eficientemente quienes son los ejecutores de estos tipos de amenazas y </a:t>
            </a:r>
            <a:r>
              <a:rPr lang="es-CL" sz="2800" dirty="0" err="1">
                <a:effectLst/>
                <a:latin typeface="Arial" panose="020B0604020202020204" pitchFamily="34" charset="0"/>
                <a:ea typeface="Calibri" panose="020F0502020204030204" pitchFamily="34" charset="0"/>
                <a:cs typeface="Times New Roman" panose="02020603050405020304" pitchFamily="18" charset="0"/>
              </a:rPr>
              <a:t>ofenzas</a:t>
            </a:r>
            <a:r>
              <a:rPr lang="es-CL" sz="2800" dirty="0">
                <a:effectLst/>
                <a:latin typeface="Arial" panose="020B0604020202020204" pitchFamily="34" charset="0"/>
                <a:ea typeface="Calibri" panose="020F0502020204030204" pitchFamily="34" charset="0"/>
                <a:cs typeface="Times New Roman" panose="02020603050405020304" pitchFamily="18" charset="0"/>
              </a:rPr>
              <a:t> que se realicen por medio de las redes sociales, por lo que estas situaciones se derivan a las autoridades pertinentes en estas situaciones de Ciberacoso.</a:t>
            </a:r>
          </a:p>
          <a:p>
            <a:pPr algn="just">
              <a:lnSpc>
                <a:spcPct val="107000"/>
              </a:lnSpc>
              <a:spcAft>
                <a:spcPts val="800"/>
              </a:spcAft>
            </a:pPr>
            <a:r>
              <a:rPr lang="es-CL" sz="2800" dirty="0">
                <a:latin typeface="Arial" panose="020B0604020202020204" pitchFamily="34" charset="0"/>
                <a:ea typeface="Calibri" panose="020F0502020204030204" pitchFamily="34" charset="0"/>
                <a:cs typeface="Times New Roman" panose="02020603050405020304" pitchFamily="18" charset="0"/>
              </a:rPr>
              <a:t>Las amenazas y </a:t>
            </a:r>
            <a:r>
              <a:rPr lang="es-CL" sz="2800" dirty="0" err="1">
                <a:latin typeface="Arial" panose="020B0604020202020204" pitchFamily="34" charset="0"/>
                <a:ea typeface="Calibri" panose="020F0502020204030204" pitchFamily="34" charset="0"/>
                <a:cs typeface="Times New Roman" panose="02020603050405020304" pitchFamily="18" charset="0"/>
              </a:rPr>
              <a:t>ofenzas</a:t>
            </a:r>
            <a:r>
              <a:rPr lang="es-CL" sz="2800" dirty="0">
                <a:latin typeface="Arial" panose="020B0604020202020204" pitchFamily="34" charset="0"/>
                <a:ea typeface="Calibri" panose="020F0502020204030204" pitchFamily="34" charset="0"/>
                <a:cs typeface="Times New Roman" panose="02020603050405020304" pitchFamily="18" charset="0"/>
              </a:rPr>
              <a:t> por redes sociales son una </a:t>
            </a:r>
            <a:r>
              <a:rPr lang="es-CL" sz="2800" u="sng" dirty="0">
                <a:latin typeface="Arial" panose="020B0604020202020204" pitchFamily="34" charset="0"/>
                <a:ea typeface="Calibri" panose="020F0502020204030204" pitchFamily="34" charset="0"/>
                <a:cs typeface="Times New Roman" panose="02020603050405020304" pitchFamily="18" charset="0"/>
              </a:rPr>
              <a:t>FALTA GRAVISIMA  </a:t>
            </a:r>
            <a:r>
              <a:rPr lang="es-CL" sz="2800" dirty="0">
                <a:latin typeface="Arial" panose="020B0604020202020204" pitchFamily="34" charset="0"/>
                <a:ea typeface="Calibri" panose="020F0502020204030204" pitchFamily="34" charset="0"/>
                <a:cs typeface="Times New Roman" panose="02020603050405020304" pitchFamily="18" charset="0"/>
              </a:rPr>
              <a:t>en nuestro reglamento de Convivencia Escolar.</a:t>
            </a:r>
            <a:endParaRPr lang="es-CL" sz="2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L" sz="2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L"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sz="3200" dirty="0"/>
          </a:p>
        </p:txBody>
      </p:sp>
    </p:spTree>
    <p:extLst>
      <p:ext uri="{BB962C8B-B14F-4D97-AF65-F5344CB8AC3E}">
        <p14:creationId xmlns:p14="http://schemas.microsoft.com/office/powerpoint/2010/main" val="314359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067B4-A0AE-421A-A126-73623E89151A}"/>
              </a:ext>
            </a:extLst>
          </p:cNvPr>
          <p:cNvSpPr>
            <a:spLocks noGrp="1"/>
          </p:cNvSpPr>
          <p:nvPr>
            <p:ph type="title"/>
          </p:nvPr>
        </p:nvSpPr>
        <p:spPr>
          <a:xfrm>
            <a:off x="286456" y="365126"/>
            <a:ext cx="9603275" cy="1049235"/>
          </a:xfrm>
        </p:spPr>
        <p:txBody>
          <a:bodyPr>
            <a:normAutofit fontScale="90000"/>
          </a:bodyPr>
          <a:lstStyle/>
          <a:p>
            <a:r>
              <a:rPr lang="es-ES" b="1" u="sng"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Del correcto uso del vocabulario:</a:t>
            </a:r>
            <a:br>
              <a:rPr lang="es-CL" sz="4200" b="1" u="sng"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s-CL" sz="4200" u="sng" dirty="0"/>
          </a:p>
        </p:txBody>
      </p:sp>
      <p:sp>
        <p:nvSpPr>
          <p:cNvPr id="3" name="Marcador de contenido 2">
            <a:extLst>
              <a:ext uri="{FF2B5EF4-FFF2-40B4-BE49-F238E27FC236}">
                <a16:creationId xmlns:a16="http://schemas.microsoft.com/office/drawing/2014/main" id="{09E93F7A-AE60-419E-92B8-4514D79C2F4F}"/>
              </a:ext>
            </a:extLst>
          </p:cNvPr>
          <p:cNvSpPr>
            <a:spLocks noGrp="1"/>
          </p:cNvSpPr>
          <p:nvPr>
            <p:ph idx="1"/>
          </p:nvPr>
        </p:nvSpPr>
        <p:spPr>
          <a:xfrm>
            <a:off x="499872" y="1268361"/>
            <a:ext cx="11151354" cy="4925963"/>
          </a:xfrm>
        </p:spPr>
        <p:txBody>
          <a:bodyPr>
            <a:normAutofit fontScale="92500" lnSpcReduction="20000"/>
          </a:bodyPr>
          <a:lstStyle/>
          <a:p>
            <a:pPr indent="449580">
              <a:spcAft>
                <a:spcPts val="1000"/>
              </a:spcAft>
            </a:pPr>
            <a:r>
              <a:rPr lang="es-ES" sz="3500" dirty="0">
                <a:effectLst/>
                <a:latin typeface="Arial" panose="020B0604020202020204" pitchFamily="34" charset="0"/>
                <a:ea typeface="Times New Roman" panose="02020603050405020304" pitchFamily="18" charset="0"/>
                <a:cs typeface="Times New Roman" panose="02020603050405020304" pitchFamily="18" charset="0"/>
              </a:rPr>
              <a:t>Toda nuestra comunidad escolar deberá procurar el correcto uso del vocabulario utilizando el lenguaje formal correspondiente a toda institución educativa.</a:t>
            </a:r>
          </a:p>
          <a:p>
            <a:pPr>
              <a:spcAft>
                <a:spcPts val="1000"/>
              </a:spcAft>
            </a:pPr>
            <a:r>
              <a:rPr lang="es-ES" sz="3500" dirty="0">
                <a:effectLst/>
                <a:latin typeface="Arial" panose="020B0604020202020204" pitchFamily="34" charset="0"/>
                <a:ea typeface="Times New Roman" panose="02020603050405020304" pitchFamily="18" charset="0"/>
                <a:cs typeface="Times New Roman" panose="02020603050405020304" pitchFamily="18" charset="0"/>
              </a:rPr>
              <a:t>Evitar de palabra y por escrito,  ya sea en el uso de correo electrónico, </a:t>
            </a:r>
            <a:r>
              <a:rPr lang="es-ES" sz="3500" dirty="0" err="1">
                <a:effectLst/>
                <a:latin typeface="Arial" panose="020B0604020202020204" pitchFamily="34" charset="0"/>
                <a:ea typeface="Times New Roman" panose="02020603050405020304" pitchFamily="18" charset="0"/>
                <a:cs typeface="Times New Roman" panose="02020603050405020304" pitchFamily="18" charset="0"/>
              </a:rPr>
              <a:t>mensajes,WSP</a:t>
            </a:r>
            <a:r>
              <a:rPr lang="es-ES" sz="3500" dirty="0">
                <a:effectLst/>
                <a:latin typeface="Arial" panose="020B0604020202020204" pitchFamily="34" charset="0"/>
                <a:ea typeface="Times New Roman" panose="02020603050405020304" pitchFamily="18" charset="0"/>
                <a:cs typeface="Times New Roman" panose="02020603050405020304" pitchFamily="18" charset="0"/>
              </a:rPr>
              <a:t>, chat u otros, grabaciones o videos por sí mismo o de terceros, las descalificaciones y bromas hirientes, groseras, el vocabulario </a:t>
            </a:r>
            <a:r>
              <a:rPr lang="es-ES" sz="3500" dirty="0">
                <a:latin typeface="Arial" panose="020B0604020202020204" pitchFamily="34" charset="0"/>
                <a:ea typeface="Times New Roman" panose="02020603050405020304" pitchFamily="18" charset="0"/>
                <a:cs typeface="Times New Roman" panose="02020603050405020304" pitchFamily="18" charset="0"/>
              </a:rPr>
              <a:t>grosero</a:t>
            </a:r>
            <a:r>
              <a:rPr lang="es-ES" sz="3500" dirty="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1000"/>
              </a:spcAft>
            </a:pPr>
            <a:r>
              <a:rPr lang="es-ES" sz="3500" dirty="0">
                <a:effectLst/>
                <a:latin typeface="Arial" panose="020B0604020202020204" pitchFamily="34" charset="0"/>
                <a:ea typeface="Times New Roman" panose="02020603050405020304" pitchFamily="18" charset="0"/>
                <a:cs typeface="Times New Roman" panose="02020603050405020304" pitchFamily="18" charset="0"/>
              </a:rPr>
              <a:t>Los “garabatos”, no se justifican dentro del establecimiento.</a:t>
            </a:r>
            <a:endParaRPr lang="es-CL" sz="35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s-CL" sz="2200" dirty="0"/>
          </a:p>
        </p:txBody>
      </p:sp>
    </p:spTree>
    <p:extLst>
      <p:ext uri="{BB962C8B-B14F-4D97-AF65-F5344CB8AC3E}">
        <p14:creationId xmlns:p14="http://schemas.microsoft.com/office/powerpoint/2010/main" val="227469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7EE58-816E-4CAD-8AFC-8BEB8E1931C8}"/>
              </a:ext>
            </a:extLst>
          </p:cNvPr>
          <p:cNvSpPr>
            <a:spLocks noGrp="1"/>
          </p:cNvSpPr>
          <p:nvPr>
            <p:ph type="title"/>
          </p:nvPr>
        </p:nvSpPr>
        <p:spPr>
          <a:xfrm>
            <a:off x="206477" y="365125"/>
            <a:ext cx="11665975" cy="1325563"/>
          </a:xfrm>
        </p:spPr>
        <p:txBody>
          <a:bodyPr>
            <a:normAutofit fontScale="90000"/>
          </a:bodyPr>
          <a:lstStyle/>
          <a:p>
            <a:r>
              <a:rPr lang="es-ES" sz="3200" dirty="0">
                <a:effectLst/>
                <a:latin typeface="Amasis MT Pro Black" panose="02040A04050005020304" pitchFamily="18" charset="0"/>
                <a:ea typeface="Times New Roman" panose="02020603050405020304" pitchFamily="18" charset="0"/>
                <a:cs typeface="Times New Roman" panose="02020603050405020304" pitchFamily="18" charset="0"/>
              </a:rPr>
              <a:t>De las medidas disciplinarias exclusivas frente a faltas del apoderado:</a:t>
            </a:r>
            <a:br>
              <a:rPr lang="es-CL" sz="2800" dirty="0">
                <a:effectLst/>
                <a:latin typeface="Calibri" panose="020F0502020204030204" pitchFamily="34" charset="0"/>
                <a:ea typeface="Times New Roman" panose="02020603050405020304" pitchFamily="18" charset="0"/>
                <a:cs typeface="Times New Roman" panose="02020603050405020304" pitchFamily="18" charset="0"/>
              </a:rPr>
            </a:br>
            <a:endParaRPr lang="es-CL" sz="2800" dirty="0"/>
          </a:p>
        </p:txBody>
      </p:sp>
      <p:sp>
        <p:nvSpPr>
          <p:cNvPr id="3" name="Marcador de contenido 2">
            <a:extLst>
              <a:ext uri="{FF2B5EF4-FFF2-40B4-BE49-F238E27FC236}">
                <a16:creationId xmlns:a16="http://schemas.microsoft.com/office/drawing/2014/main" id="{BCC52F7C-4833-4E13-873E-A162223329F8}"/>
              </a:ext>
            </a:extLst>
          </p:cNvPr>
          <p:cNvSpPr>
            <a:spLocks noGrp="1"/>
          </p:cNvSpPr>
          <p:nvPr>
            <p:ph idx="1"/>
          </p:nvPr>
        </p:nvSpPr>
        <p:spPr>
          <a:xfrm>
            <a:off x="206477" y="1309431"/>
            <a:ext cx="11533239" cy="4781652"/>
          </a:xfrm>
        </p:spPr>
        <p:txBody>
          <a:bodyPr>
            <a:normAutofit lnSpcReduction="10000"/>
          </a:bodyPr>
          <a:lstStyle/>
          <a:p>
            <a:pPr indent="0">
              <a:spcAft>
                <a:spcPts val="1000"/>
              </a:spcAft>
              <a:buNone/>
            </a:pPr>
            <a:r>
              <a:rPr lang="es-CL" sz="2800" dirty="0">
                <a:effectLst/>
                <a:latin typeface="Arial" panose="020B0604020202020204" pitchFamily="34" charset="0"/>
                <a:ea typeface="Times New Roman" panose="02020603050405020304" pitchFamily="18" charset="0"/>
                <a:cs typeface="Times New Roman" panose="02020603050405020304" pitchFamily="18" charset="0"/>
              </a:rPr>
              <a:t>Cuando un apoderado no cumpla con sus deberes sistemáticamente, se considerará negligencia, motivo por el cual, se solicitará cambio de apoderado.</a:t>
            </a:r>
            <a:endParaRPr lang="es-CL" sz="2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spcAft>
                <a:spcPts val="1000"/>
              </a:spcAft>
              <a:buNone/>
            </a:pPr>
            <a:r>
              <a:rPr lang="es-CL" sz="2800" dirty="0">
                <a:effectLst/>
                <a:latin typeface="Arial" panose="020B0604020202020204" pitchFamily="34" charset="0"/>
                <a:ea typeface="Times New Roman" panose="02020603050405020304" pitchFamily="18" charset="0"/>
                <a:cs typeface="Times New Roman" panose="02020603050405020304" pitchFamily="18" charset="0"/>
              </a:rPr>
              <a:t>Cuando  un apoderado tenga un comportamiento que vulnere los derechos de los niños, ya sea por: negligencia, omisión u otros (maltrato por ejemplo), el establecimiento velará por el bienestar del niño, solicitando cambio de apoderado y realizando las denuncias correspondientes en casos que lo ameriten según los protocolos del establecimiento.</a:t>
            </a:r>
            <a:endParaRPr lang="es-CL"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63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A08525F-B62A-DBA7-9307-975DB2845D2E}"/>
              </a:ext>
            </a:extLst>
          </p:cNvPr>
          <p:cNvSpPr txBox="1"/>
          <p:nvPr/>
        </p:nvSpPr>
        <p:spPr>
          <a:xfrm>
            <a:off x="437535" y="1843548"/>
            <a:ext cx="11754465" cy="3785652"/>
          </a:xfrm>
          <a:prstGeom prst="rect">
            <a:avLst/>
          </a:prstGeom>
          <a:noFill/>
        </p:spPr>
        <p:txBody>
          <a:bodyPr wrap="square">
            <a:spAutoFit/>
          </a:bodyPr>
          <a:lstStyle/>
          <a:p>
            <a:pPr indent="0">
              <a:spcAft>
                <a:spcPts val="1000"/>
              </a:spcAft>
              <a:buNone/>
            </a:pPr>
            <a:r>
              <a:rPr lang="es-CL" sz="4000" b="1" dirty="0">
                <a:effectLst/>
                <a:latin typeface="Arial" panose="020B0604020202020204" pitchFamily="34" charset="0"/>
                <a:ea typeface="Times New Roman" panose="02020603050405020304" pitchFamily="18" charset="0"/>
                <a:cs typeface="Times New Roman" panose="02020603050405020304" pitchFamily="18" charset="0"/>
              </a:rPr>
              <a:t>Los apoderados no pueden intervenir en conflictos entre alumnos, esta responsabilidad corresponde a las instancias que la dirección del establecimiento destine para ello. Transgredir esta norma será considerada falta grave del apoderado. </a:t>
            </a:r>
            <a:endParaRPr lang="es-CL" sz="4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00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F3757-9092-8748-AF05-ADC64C4B80DC}"/>
              </a:ext>
            </a:extLst>
          </p:cNvPr>
          <p:cNvSpPr>
            <a:spLocks noGrp="1"/>
          </p:cNvSpPr>
          <p:nvPr>
            <p:ph type="title"/>
          </p:nvPr>
        </p:nvSpPr>
        <p:spPr>
          <a:xfrm>
            <a:off x="642315" y="2035277"/>
            <a:ext cx="10907370" cy="4380271"/>
          </a:xfrm>
        </p:spPr>
        <p:txBody>
          <a:bodyPr>
            <a:normAutofit/>
          </a:bodyPr>
          <a:lstStyle/>
          <a:p>
            <a:pPr algn="ctr"/>
            <a:r>
              <a:rPr lang="es-CL" dirty="0"/>
              <a:t>ES OBLIGACION DE TODO PADRE, MADRE, APODERADO, TOMAR CONOCIMIENTO DEL MANUAL DE CONVIVENCIA  DE LA ESCUELA, ESTE DOCUMENTO SE ENCUENTRA DISPONIBLE EN LA PÁGINA WEB DEL ESTABLECIMIENTO.</a:t>
            </a:r>
            <a:br>
              <a:rPr lang="es-CL" dirty="0"/>
            </a:br>
            <a:br>
              <a:rPr lang="es-CL" dirty="0"/>
            </a:br>
            <a:r>
              <a:rPr lang="es-CL" dirty="0"/>
              <a:t>WWW.ESCUELASANFIDEL.CL</a:t>
            </a:r>
          </a:p>
        </p:txBody>
      </p:sp>
    </p:spTree>
    <p:extLst>
      <p:ext uri="{BB962C8B-B14F-4D97-AF65-F5344CB8AC3E}">
        <p14:creationId xmlns:p14="http://schemas.microsoft.com/office/powerpoint/2010/main" val="279384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18CE0A-FE22-47F4-9531-440B87075A0D}"/>
              </a:ext>
            </a:extLst>
          </p:cNvPr>
          <p:cNvSpPr>
            <a:spLocks noGrp="1"/>
          </p:cNvSpPr>
          <p:nvPr>
            <p:ph type="title"/>
          </p:nvPr>
        </p:nvSpPr>
        <p:spPr>
          <a:xfrm>
            <a:off x="1279128" y="949857"/>
            <a:ext cx="10515600" cy="1348065"/>
          </a:xfrm>
        </p:spPr>
        <p:txBody>
          <a:bodyPr>
            <a:normAutofit fontScale="90000"/>
          </a:bodyPr>
          <a:lstStyle/>
          <a:p>
            <a:r>
              <a:rPr lang="es-CL" sz="4200" b="1" dirty="0">
                <a:solidFill>
                  <a:schemeClr val="accent5">
                    <a:lumMod val="50000"/>
                  </a:schemeClr>
                </a:solidFill>
                <a:effectLst/>
                <a:latin typeface="Amasis MT Pro Black" panose="02040A04050005020304" pitchFamily="18" charset="0"/>
                <a:ea typeface="Times New Roman" panose="02020603050405020304" pitchFamily="18" charset="0"/>
                <a:cs typeface="Times New Roman" panose="02020603050405020304" pitchFamily="18" charset="0"/>
              </a:rPr>
              <a:t>Deberes de las y los Apoderados:</a:t>
            </a:r>
            <a:br>
              <a:rPr lang="es-CL" sz="4200" b="1" dirty="0">
                <a:solidFill>
                  <a:schemeClr val="accent5">
                    <a:lumMod val="50000"/>
                  </a:schemeClr>
                </a:solidFill>
                <a:effectLst/>
                <a:latin typeface="Cambria" panose="02040503050406030204" pitchFamily="18" charset="0"/>
                <a:ea typeface="Times New Roman" panose="02020603050405020304" pitchFamily="18" charset="0"/>
                <a:cs typeface="Times New Roman" panose="02020603050405020304" pitchFamily="18" charset="0"/>
              </a:rPr>
            </a:br>
            <a:endParaRPr lang="es-CL" sz="4200" dirty="0">
              <a:solidFill>
                <a:schemeClr val="accent5">
                  <a:lumMod val="50000"/>
                </a:schemeClr>
              </a:solidFill>
            </a:endParaRPr>
          </a:p>
        </p:txBody>
      </p:sp>
      <p:sp>
        <p:nvSpPr>
          <p:cNvPr id="3" name="Marcador de contenido 2">
            <a:extLst>
              <a:ext uri="{FF2B5EF4-FFF2-40B4-BE49-F238E27FC236}">
                <a16:creationId xmlns:a16="http://schemas.microsoft.com/office/drawing/2014/main" id="{E062DAED-A386-457A-BE6F-5D4706C44C15}"/>
              </a:ext>
            </a:extLst>
          </p:cNvPr>
          <p:cNvSpPr>
            <a:spLocks noGrp="1"/>
          </p:cNvSpPr>
          <p:nvPr>
            <p:ph idx="1"/>
          </p:nvPr>
        </p:nvSpPr>
        <p:spPr>
          <a:xfrm>
            <a:off x="216776" y="1955575"/>
            <a:ext cx="11758447" cy="3893574"/>
          </a:xfrm>
          <a:solidFill>
            <a:schemeClr val="bg1"/>
          </a:solidFill>
        </p:spPr>
        <p:txBody>
          <a:bodyPr>
            <a:normAutofit/>
          </a:bodyPr>
          <a:lstStyle/>
          <a:p>
            <a:pPr marL="342900" lvl="0" indent="-342900">
              <a:buFont typeface="+mj-lt"/>
              <a:buAutoNum type="arabicPeriod"/>
            </a:pPr>
            <a:r>
              <a:rPr lang="es-ES" sz="2800" dirty="0">
                <a:effectLst/>
                <a:latin typeface="Arial" panose="020B0604020202020204" pitchFamily="34" charset="0"/>
                <a:ea typeface="Times New Roman" panose="02020603050405020304" pitchFamily="18" charset="0"/>
              </a:rPr>
              <a:t>Respetar los Principios y Valores del PEI</a:t>
            </a:r>
            <a:endParaRPr lang="es-CL" sz="2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s-ES" sz="2800" dirty="0">
                <a:effectLst/>
                <a:latin typeface="Arial" panose="020B0604020202020204" pitchFamily="34" charset="0"/>
                <a:ea typeface="Times New Roman" panose="02020603050405020304" pitchFamily="18" charset="0"/>
              </a:rPr>
              <a:t>Conocer, respetar y cumplir las normas del reglamento.</a:t>
            </a:r>
            <a:endParaRPr lang="es-CL" sz="2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s-ES" sz="2800" dirty="0">
                <a:effectLst/>
                <a:latin typeface="Arial" panose="020B0604020202020204" pitchFamily="34" charset="0"/>
                <a:ea typeface="Times New Roman" panose="02020603050405020304" pitchFamily="18" charset="0"/>
              </a:rPr>
              <a:t>Mantener una actitud de respeto (verbal, física y en redes sociales) hacia todos los miembros de la comunidad escolar.</a:t>
            </a:r>
            <a:endParaRPr lang="es-CL" sz="2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s-ES" sz="2800" dirty="0">
                <a:effectLst/>
                <a:latin typeface="Arial" panose="020B0604020202020204" pitchFamily="34" charset="0"/>
                <a:ea typeface="Times New Roman" panose="02020603050405020304" pitchFamily="18" charset="0"/>
              </a:rPr>
              <a:t>Fomentar los hábitos de estudio. </a:t>
            </a:r>
          </a:p>
          <a:p>
            <a:pPr marL="342900" lvl="0" indent="-342900">
              <a:buFont typeface="+mj-lt"/>
              <a:buAutoNum type="arabicPeriod"/>
            </a:pPr>
            <a:r>
              <a:rPr lang="es-ES" sz="2800" dirty="0">
                <a:effectLst/>
                <a:latin typeface="Arial" panose="020B0604020202020204" pitchFamily="34" charset="0"/>
                <a:ea typeface="Times New Roman" panose="02020603050405020304" pitchFamily="18" charset="0"/>
              </a:rPr>
              <a:t>Registrar en la libreta de comunicaciones su firma.</a:t>
            </a:r>
          </a:p>
        </p:txBody>
      </p:sp>
      <p:sp>
        <p:nvSpPr>
          <p:cNvPr id="7" name="CuadroTexto 6">
            <a:extLst>
              <a:ext uri="{FF2B5EF4-FFF2-40B4-BE49-F238E27FC236}">
                <a16:creationId xmlns:a16="http://schemas.microsoft.com/office/drawing/2014/main" id="{4DC985D2-C9E2-4FBB-8850-7F343EB7119D}"/>
              </a:ext>
            </a:extLst>
          </p:cNvPr>
          <p:cNvSpPr txBox="1"/>
          <p:nvPr/>
        </p:nvSpPr>
        <p:spPr>
          <a:xfrm>
            <a:off x="856397" y="-2620370"/>
            <a:ext cx="10710080" cy="1550553"/>
          </a:xfrm>
          <a:prstGeom prst="rect">
            <a:avLst/>
          </a:prstGeom>
          <a:noFill/>
        </p:spPr>
        <p:txBody>
          <a:bodyPr wrap="square">
            <a:spAutoFit/>
          </a:bodyPr>
          <a:lstStyle/>
          <a:p>
            <a:pPr algn="just">
              <a:lnSpc>
                <a:spcPct val="150000"/>
              </a:lnSpc>
              <a:spcAft>
                <a:spcPts val="1000"/>
              </a:spcAft>
            </a:pPr>
            <a:r>
              <a:rPr lang="es-CL"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s-CL"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s-CL"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33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964BE0D-0B9D-444B-9646-1D79E2AA30FB}"/>
              </a:ext>
            </a:extLst>
          </p:cNvPr>
          <p:cNvSpPr>
            <a:spLocks noGrp="1"/>
          </p:cNvSpPr>
          <p:nvPr>
            <p:ph idx="1"/>
          </p:nvPr>
        </p:nvSpPr>
        <p:spPr>
          <a:xfrm>
            <a:off x="159774" y="457200"/>
            <a:ext cx="11872452" cy="6105832"/>
          </a:xfrm>
        </p:spPr>
        <p:txBody>
          <a:bodyPr>
            <a:normAutofit/>
          </a:bodyPr>
          <a:lstStyle/>
          <a:p>
            <a:pPr marL="0" lvl="0" indent="0">
              <a:buNone/>
            </a:pPr>
            <a:r>
              <a:rPr lang="es-ES" sz="2800" dirty="0">
                <a:effectLst/>
                <a:latin typeface="Arial" panose="020B0604020202020204" pitchFamily="34" charset="0"/>
                <a:ea typeface="Times New Roman" panose="02020603050405020304" pitchFamily="18" charset="0"/>
              </a:rPr>
              <a:t>6. Revisar y firmar constantemente la libreta de comunicaciones.</a:t>
            </a:r>
            <a:endParaRPr lang="es-CL" sz="2800" dirty="0">
              <a:effectLst/>
              <a:latin typeface="Times New Roman" panose="02020603050405020304" pitchFamily="18" charset="0"/>
              <a:ea typeface="Times New Roman" panose="02020603050405020304" pitchFamily="18" charset="0"/>
            </a:endParaRPr>
          </a:p>
          <a:p>
            <a:pPr marL="0" lvl="0" indent="0">
              <a:buNone/>
            </a:pPr>
            <a:r>
              <a:rPr lang="es-ES" sz="2800" dirty="0">
                <a:effectLst/>
                <a:latin typeface="Arial" panose="020B0604020202020204" pitchFamily="34" charset="0"/>
                <a:ea typeface="Times New Roman" panose="02020603050405020304" pitchFamily="18" charset="0"/>
              </a:rPr>
              <a:t>7. Velar por la presentación e higiene personal del estudiante.</a:t>
            </a:r>
            <a:endParaRPr lang="es-CL" sz="2800" dirty="0">
              <a:effectLst/>
              <a:latin typeface="Times New Roman" panose="02020603050405020304" pitchFamily="18" charset="0"/>
              <a:ea typeface="Times New Roman" panose="02020603050405020304" pitchFamily="18" charset="0"/>
            </a:endParaRPr>
          </a:p>
          <a:p>
            <a:pPr marL="0" lvl="0" indent="0">
              <a:buNone/>
            </a:pPr>
            <a:r>
              <a:rPr lang="es-ES" sz="2800" b="1" u="sng" dirty="0">
                <a:effectLst/>
                <a:latin typeface="Arial" panose="020B0604020202020204" pitchFamily="34" charset="0"/>
                <a:ea typeface="Times New Roman" panose="02020603050405020304" pitchFamily="18" charset="0"/>
              </a:rPr>
              <a:t>8. Velar los horarios de entrada y salida de los estudiantes, que los trayectos se realicen de manera segura y así evitar conflictos o accidentes que se puedan enfrentar por modificar estas trayectorias al hogar.</a:t>
            </a:r>
            <a:endParaRPr lang="es-CL" sz="2800" b="1" u="sng" dirty="0">
              <a:effectLst/>
              <a:latin typeface="Times New Roman" panose="02020603050405020304" pitchFamily="18" charset="0"/>
              <a:ea typeface="Times New Roman" panose="02020603050405020304" pitchFamily="18" charset="0"/>
            </a:endParaRPr>
          </a:p>
          <a:p>
            <a:pPr marL="0" lvl="0" indent="0">
              <a:buNone/>
            </a:pPr>
            <a:r>
              <a:rPr lang="es-ES" sz="2800" dirty="0">
                <a:effectLst/>
                <a:latin typeface="Arial" panose="020B0604020202020204" pitchFamily="34" charset="0"/>
                <a:ea typeface="Times New Roman" panose="02020603050405020304" pitchFamily="18" charset="0"/>
              </a:rPr>
              <a:t>9. Asistir a todas las reuniones programadas por el establecimiento.</a:t>
            </a:r>
            <a:endParaRPr lang="es-CL" sz="2800" dirty="0">
              <a:effectLst/>
              <a:latin typeface="Times New Roman" panose="02020603050405020304" pitchFamily="18" charset="0"/>
              <a:ea typeface="Times New Roman" panose="02020603050405020304" pitchFamily="18" charset="0"/>
            </a:endParaRPr>
          </a:p>
          <a:p>
            <a:pPr marL="0" lvl="0" indent="0">
              <a:buNone/>
            </a:pPr>
            <a:r>
              <a:rPr lang="es-ES" sz="2800" dirty="0">
                <a:effectLst/>
                <a:latin typeface="Arial" panose="020B0604020202020204" pitchFamily="34" charset="0"/>
                <a:ea typeface="Times New Roman" panose="02020603050405020304" pitchFamily="18" charset="0"/>
              </a:rPr>
              <a:t>10. Acudir a la escuela cuando sea citado.</a:t>
            </a:r>
            <a:endParaRPr lang="es-CL" sz="2800" dirty="0"/>
          </a:p>
        </p:txBody>
      </p:sp>
    </p:spTree>
    <p:extLst>
      <p:ext uri="{BB962C8B-B14F-4D97-AF65-F5344CB8AC3E}">
        <p14:creationId xmlns:p14="http://schemas.microsoft.com/office/powerpoint/2010/main" val="331248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57D918A-4BE5-4DEB-937A-7BB0D13254A8}"/>
              </a:ext>
            </a:extLst>
          </p:cNvPr>
          <p:cNvSpPr>
            <a:spLocks noGrp="1"/>
          </p:cNvSpPr>
          <p:nvPr>
            <p:ph idx="1"/>
          </p:nvPr>
        </p:nvSpPr>
        <p:spPr>
          <a:xfrm>
            <a:off x="204019" y="117987"/>
            <a:ext cx="11783961" cy="6382512"/>
          </a:xfrm>
        </p:spPr>
        <p:txBody>
          <a:bodyPr>
            <a:normAutofit/>
          </a:bodyPr>
          <a:lstStyle/>
          <a:p>
            <a:pPr marL="0" lvl="0" indent="0">
              <a:lnSpc>
                <a:spcPct val="100000"/>
              </a:lnSpc>
              <a:buNone/>
            </a:pPr>
            <a:r>
              <a:rPr lang="es-ES" sz="3200" dirty="0">
                <a:effectLst/>
                <a:latin typeface="Arial" panose="020B0604020202020204" pitchFamily="34" charset="0"/>
                <a:ea typeface="Times New Roman" panose="02020603050405020304" pitchFamily="18" charset="0"/>
              </a:rPr>
              <a:t>10. Proporcionar los medios necesarios para </a:t>
            </a:r>
            <a:r>
              <a:rPr lang="es-ES" sz="3200" dirty="0">
                <a:latin typeface="Arial" panose="020B0604020202020204" pitchFamily="34" charset="0"/>
                <a:ea typeface="Times New Roman" panose="02020603050405020304" pitchFamily="18" charset="0"/>
              </a:rPr>
              <a:t>cumplir con las </a:t>
            </a:r>
            <a:r>
              <a:rPr lang="es-ES" sz="3200" dirty="0">
                <a:effectLst/>
                <a:latin typeface="Arial" panose="020B0604020202020204" pitchFamily="34" charset="0"/>
                <a:ea typeface="Times New Roman" panose="02020603050405020304" pitchFamily="18" charset="0"/>
              </a:rPr>
              <a:t> responsabilidades escolares.</a:t>
            </a:r>
            <a:endParaRPr lang="es-CL" sz="3200" dirty="0">
              <a:effectLst/>
              <a:latin typeface="Times New Roman" panose="02020603050405020304" pitchFamily="18" charset="0"/>
              <a:ea typeface="Times New Roman" panose="02020603050405020304" pitchFamily="18" charset="0"/>
            </a:endParaRPr>
          </a:p>
          <a:p>
            <a:pPr marL="0" lvl="0" indent="0">
              <a:lnSpc>
                <a:spcPct val="100000"/>
              </a:lnSpc>
              <a:buNone/>
            </a:pPr>
            <a:r>
              <a:rPr lang="es-ES" sz="3200" dirty="0">
                <a:effectLst/>
                <a:latin typeface="Arial" panose="020B0604020202020204" pitchFamily="34" charset="0"/>
                <a:ea typeface="Times New Roman" panose="02020603050405020304" pitchFamily="18" charset="0"/>
              </a:rPr>
              <a:t>11. Justificar la inasistencia en la libreta de comunicaciones o personalmente.</a:t>
            </a:r>
          </a:p>
          <a:p>
            <a:pPr marL="0" lvl="0" indent="0">
              <a:lnSpc>
                <a:spcPct val="100000"/>
              </a:lnSpc>
              <a:buNone/>
            </a:pPr>
            <a:r>
              <a:rPr lang="es-ES" sz="3200" dirty="0">
                <a:latin typeface="Arial" panose="020B0604020202020204" pitchFamily="34" charset="0"/>
                <a:ea typeface="Times New Roman" panose="02020603050405020304" pitchFamily="18" charset="0"/>
              </a:rPr>
              <a:t>12. </a:t>
            </a:r>
            <a:r>
              <a:rPr lang="es-ES" sz="3200" dirty="0">
                <a:effectLst/>
                <a:latin typeface="Arial" panose="020B0604020202020204" pitchFamily="34" charset="0"/>
                <a:ea typeface="Times New Roman" panose="02020603050405020304" pitchFamily="18" charset="0"/>
              </a:rPr>
              <a:t>En caso de ausencia de su hijo por enfermedad, hacer llegar la licencia médica al profesor jefe.</a:t>
            </a:r>
            <a:endParaRPr lang="es-CL" sz="3200" dirty="0">
              <a:effectLst/>
              <a:latin typeface="Times New Roman" panose="02020603050405020304" pitchFamily="18" charset="0"/>
              <a:ea typeface="Times New Roman" panose="02020603050405020304" pitchFamily="18" charset="0"/>
            </a:endParaRPr>
          </a:p>
          <a:p>
            <a:pPr marL="0" lvl="0" indent="0">
              <a:lnSpc>
                <a:spcPct val="100000"/>
              </a:lnSpc>
              <a:buNone/>
            </a:pPr>
            <a:r>
              <a:rPr lang="es-ES" sz="3200" dirty="0">
                <a:effectLst/>
                <a:latin typeface="Arial" panose="020B0604020202020204" pitchFamily="34" charset="0"/>
                <a:ea typeface="Times New Roman" panose="02020603050405020304" pitchFamily="18" charset="0"/>
              </a:rPr>
              <a:t>13. Informar si hay cambio de domicilio o teléfono.</a:t>
            </a:r>
            <a:endParaRPr lang="es-CL" sz="3200" dirty="0">
              <a:effectLst/>
              <a:latin typeface="Times New Roman" panose="02020603050405020304" pitchFamily="18" charset="0"/>
              <a:ea typeface="Times New Roman" panose="02020603050405020304" pitchFamily="18" charset="0"/>
            </a:endParaRPr>
          </a:p>
          <a:p>
            <a:pPr marL="0" lvl="0" indent="0">
              <a:lnSpc>
                <a:spcPct val="100000"/>
              </a:lnSpc>
              <a:buNone/>
            </a:pPr>
            <a:r>
              <a:rPr lang="es-ES" sz="3200" dirty="0">
                <a:effectLst/>
                <a:latin typeface="Arial" panose="020B0604020202020204" pitchFamily="34" charset="0"/>
                <a:ea typeface="Times New Roman" panose="02020603050405020304" pitchFamily="18" charset="0"/>
              </a:rPr>
              <a:t>14. Cuando haya cambio de apoderado, comunicar de inmediato al profesor jefe.</a:t>
            </a:r>
            <a:endParaRPr lang="es-C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829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129A31B-65AC-4954-AF73-69050F4CA9B8}"/>
              </a:ext>
            </a:extLst>
          </p:cNvPr>
          <p:cNvSpPr>
            <a:spLocks noGrp="1"/>
          </p:cNvSpPr>
          <p:nvPr>
            <p:ph idx="1"/>
          </p:nvPr>
        </p:nvSpPr>
        <p:spPr>
          <a:xfrm>
            <a:off x="211393" y="221226"/>
            <a:ext cx="11769213" cy="6002593"/>
          </a:xfrm>
        </p:spPr>
        <p:txBody>
          <a:bodyPr>
            <a:normAutofit/>
          </a:bodyPr>
          <a:lstStyle/>
          <a:p>
            <a:pPr marL="0" lvl="0" indent="0">
              <a:lnSpc>
                <a:spcPct val="100000"/>
              </a:lnSpc>
              <a:buNone/>
            </a:pPr>
            <a:r>
              <a:rPr lang="es-ES" sz="3200" dirty="0">
                <a:effectLst/>
                <a:latin typeface="Arial" panose="020B0604020202020204" pitchFamily="34" charset="0"/>
                <a:ea typeface="Times New Roman" panose="02020603050405020304" pitchFamily="18" charset="0"/>
              </a:rPr>
              <a:t>15. Cancelar los daños materiales ocasionados por el estudiante.</a:t>
            </a:r>
            <a:endParaRPr lang="es-CL" sz="3200" dirty="0">
              <a:effectLst/>
              <a:latin typeface="Times New Roman" panose="02020603050405020304" pitchFamily="18" charset="0"/>
              <a:ea typeface="Times New Roman" panose="02020603050405020304" pitchFamily="18" charset="0"/>
            </a:endParaRPr>
          </a:p>
          <a:p>
            <a:pPr marL="0" lvl="0" indent="0">
              <a:lnSpc>
                <a:spcPct val="100000"/>
              </a:lnSpc>
              <a:buNone/>
            </a:pPr>
            <a:r>
              <a:rPr lang="es-ES" sz="3200" dirty="0">
                <a:effectLst/>
                <a:latin typeface="Arial" panose="020B0604020202020204" pitchFamily="34" charset="0"/>
                <a:ea typeface="Times New Roman" panose="02020603050405020304" pitchFamily="18" charset="0"/>
              </a:rPr>
              <a:t>16. Respetar los horarios de la escuela, de ingreso y salida de los estudiantes.</a:t>
            </a:r>
            <a:endParaRPr lang="es-CL" sz="3200" dirty="0">
              <a:effectLst/>
              <a:latin typeface="Times New Roman" panose="02020603050405020304" pitchFamily="18" charset="0"/>
              <a:ea typeface="Times New Roman" panose="02020603050405020304" pitchFamily="18" charset="0"/>
            </a:endParaRPr>
          </a:p>
          <a:p>
            <a:pPr marL="0" lvl="0" indent="0">
              <a:lnSpc>
                <a:spcPct val="100000"/>
              </a:lnSpc>
              <a:buNone/>
            </a:pPr>
            <a:r>
              <a:rPr lang="es-ES" sz="3200" dirty="0">
                <a:effectLst/>
                <a:latin typeface="Arial" panose="020B0604020202020204" pitchFamily="34" charset="0"/>
                <a:ea typeface="Times New Roman" panose="02020603050405020304" pitchFamily="18" charset="0"/>
              </a:rPr>
              <a:t>17. Solicitar autorización para ingresar al establecimiento. </a:t>
            </a:r>
          </a:p>
          <a:p>
            <a:pPr marL="0" lvl="0" indent="0">
              <a:lnSpc>
                <a:spcPct val="100000"/>
              </a:lnSpc>
              <a:buNone/>
            </a:pPr>
            <a:r>
              <a:rPr lang="es-ES" sz="3200" dirty="0">
                <a:effectLst/>
                <a:latin typeface="Arial" panose="020B0604020202020204" pitchFamily="34" charset="0"/>
                <a:ea typeface="Times New Roman" panose="02020603050405020304" pitchFamily="18" charset="0"/>
              </a:rPr>
              <a:t>18. Presentar informes en el tiempo correspondientes de especialistas si es necesario.</a:t>
            </a:r>
          </a:p>
          <a:p>
            <a:pPr marL="0" lvl="0" indent="0">
              <a:lnSpc>
                <a:spcPct val="100000"/>
              </a:lnSpc>
              <a:buNone/>
            </a:pPr>
            <a:r>
              <a:rPr lang="es-ES" sz="3200" dirty="0">
                <a:effectLst/>
                <a:latin typeface="Arial" panose="020B0604020202020204" pitchFamily="34" charset="0"/>
                <a:ea typeface="Times New Roman" panose="02020603050405020304" pitchFamily="18" charset="0"/>
              </a:rPr>
              <a:t>19. Continuidad de tratamientos de especialistas.</a:t>
            </a:r>
            <a:endParaRPr lang="es-CL" sz="3200" dirty="0">
              <a:effectLst/>
              <a:latin typeface="Times New Roman" panose="02020603050405020304" pitchFamily="18" charset="0"/>
              <a:ea typeface="Times New Roman" panose="02020603050405020304" pitchFamily="18" charset="0"/>
            </a:endParaRPr>
          </a:p>
          <a:p>
            <a:pPr marL="0" lvl="0" indent="0">
              <a:lnSpc>
                <a:spcPct val="100000"/>
              </a:lnSpc>
              <a:buNone/>
            </a:pPr>
            <a:r>
              <a:rPr lang="es-ES" sz="3200" dirty="0">
                <a:effectLst/>
                <a:latin typeface="Arial" panose="020B0604020202020204" pitchFamily="34" charset="0"/>
                <a:ea typeface="Times New Roman" panose="02020603050405020304" pitchFamily="18" charset="0"/>
              </a:rPr>
              <a:t>20. Promover el sentido de comunidad, respeto, empatía y solidaridad entre los miembros de la comunidad educativa.</a:t>
            </a:r>
            <a:endParaRPr lang="es-C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899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97E122-7A43-4F88-B710-755D87E6048D}"/>
              </a:ext>
            </a:extLst>
          </p:cNvPr>
          <p:cNvSpPr>
            <a:spLocks noGrp="1"/>
          </p:cNvSpPr>
          <p:nvPr>
            <p:ph type="title"/>
          </p:nvPr>
        </p:nvSpPr>
        <p:spPr>
          <a:xfrm>
            <a:off x="265471" y="235975"/>
            <a:ext cx="5132439" cy="752168"/>
          </a:xfrm>
        </p:spPr>
        <p:txBody>
          <a:bodyPr>
            <a:normAutofit fontScale="90000"/>
          </a:bodyPr>
          <a:lstStyle/>
          <a:p>
            <a:r>
              <a:rPr lang="es-ES" sz="4400" b="1" u="sng" dirty="0">
                <a:effectLst/>
                <a:latin typeface="Arial" panose="020B0604020202020204" pitchFamily="34" charset="0"/>
                <a:ea typeface="Times New Roman" panose="02020603050405020304" pitchFamily="18" charset="0"/>
                <a:cs typeface="Times New Roman" panose="02020603050405020304" pitchFamily="18" charset="0"/>
              </a:rPr>
              <a:t>La Asistencia:</a:t>
            </a:r>
            <a:br>
              <a:rPr lang="es-CL" sz="4400" b="1"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s-CL" dirty="0"/>
          </a:p>
        </p:txBody>
      </p:sp>
      <p:sp>
        <p:nvSpPr>
          <p:cNvPr id="3" name="Marcador de contenido 2">
            <a:extLst>
              <a:ext uri="{FF2B5EF4-FFF2-40B4-BE49-F238E27FC236}">
                <a16:creationId xmlns:a16="http://schemas.microsoft.com/office/drawing/2014/main" id="{885AE1CA-7B80-450D-8669-BC9FF3A31E21}"/>
              </a:ext>
            </a:extLst>
          </p:cNvPr>
          <p:cNvSpPr>
            <a:spLocks noGrp="1"/>
          </p:cNvSpPr>
          <p:nvPr>
            <p:ph idx="1"/>
          </p:nvPr>
        </p:nvSpPr>
        <p:spPr>
          <a:xfrm>
            <a:off x="88491" y="1150373"/>
            <a:ext cx="11926529" cy="5471652"/>
          </a:xfrm>
        </p:spPr>
        <p:txBody>
          <a:bodyPr>
            <a:normAutofit/>
          </a:bodyPr>
          <a:lstStyle/>
          <a:p>
            <a:pPr marL="342900" lvl="0" indent="-342900" algn="just">
              <a:buFont typeface="Arial" panose="020B0604020202020204" pitchFamily="34" charset="0"/>
              <a:buChar char="-"/>
            </a:pPr>
            <a:r>
              <a:rPr lang="es-ES" sz="2800" dirty="0">
                <a:effectLst/>
                <a:latin typeface="Arial" panose="020B0604020202020204" pitchFamily="34" charset="0"/>
                <a:ea typeface="Times New Roman" panose="02020603050405020304" pitchFamily="18" charset="0"/>
              </a:rPr>
              <a:t>Cuando un alumno se ausente de uno a cinco días se solicitará que su apoderado justifique por escrito esta situación o con una licencia médica.</a:t>
            </a:r>
            <a:endParaRPr lang="es-CL" sz="2800" dirty="0">
              <a:effectLst/>
              <a:latin typeface="Times New Roman" panose="02020603050405020304" pitchFamily="18" charset="0"/>
              <a:ea typeface="Times New Roman" panose="02020603050405020304" pitchFamily="18" charset="0"/>
            </a:endParaRPr>
          </a:p>
          <a:p>
            <a:pPr marL="342900" lvl="0" indent="-342900" algn="just">
              <a:buFont typeface="Arial" panose="020B0604020202020204" pitchFamily="34" charset="0"/>
              <a:buChar char="-"/>
            </a:pPr>
            <a:r>
              <a:rPr lang="es-ES" sz="2800" dirty="0">
                <a:effectLst/>
                <a:latin typeface="Arial" panose="020B0604020202020204" pitchFamily="34" charset="0"/>
                <a:ea typeface="Times New Roman" panose="02020603050405020304" pitchFamily="18" charset="0"/>
              </a:rPr>
              <a:t>Los alumnos que se ausenten por mayor cantidad de tiempo y no  </a:t>
            </a:r>
            <a:r>
              <a:rPr lang="es-ES" sz="2800" dirty="0">
                <a:latin typeface="Arial" panose="020B0604020202020204" pitchFamily="34" charset="0"/>
                <a:ea typeface="Times New Roman" panose="02020603050405020304" pitchFamily="18" charset="0"/>
              </a:rPr>
              <a:t>existe contacto familiar por ningún medio, </a:t>
            </a:r>
            <a:r>
              <a:rPr lang="es-ES" sz="2800" dirty="0">
                <a:effectLst/>
                <a:latin typeface="Arial" panose="020B0604020202020204" pitchFamily="34" charset="0"/>
                <a:ea typeface="Times New Roman" panose="02020603050405020304" pitchFamily="18" charset="0"/>
              </a:rPr>
              <a:t>se realizará evaluación sobre la continuidad del estudiante en el establecimiento.</a:t>
            </a:r>
          </a:p>
          <a:p>
            <a:pPr marL="342900" lvl="0" indent="-342900" algn="just">
              <a:buFont typeface="Arial" panose="020B0604020202020204" pitchFamily="34" charset="0"/>
              <a:buChar char="-"/>
            </a:pPr>
            <a:r>
              <a:rPr lang="es-ES" sz="2800" dirty="0">
                <a:effectLst/>
                <a:latin typeface="Arial" panose="020B0604020202020204" pitchFamily="34" charset="0"/>
                <a:ea typeface="Times New Roman" panose="02020603050405020304" pitchFamily="18" charset="0"/>
              </a:rPr>
              <a:t> Los casos de inasistencia intermitente y no justificada serán informados al Oficina de protección de derechos de infancia (OPD).</a:t>
            </a:r>
            <a:endParaRPr lang="es-CL"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821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7ECB7-24B2-E64F-46DA-414C37F2EFE2}"/>
              </a:ext>
            </a:extLst>
          </p:cNvPr>
          <p:cNvSpPr>
            <a:spLocks noGrp="1"/>
          </p:cNvSpPr>
          <p:nvPr>
            <p:ph type="title"/>
          </p:nvPr>
        </p:nvSpPr>
        <p:spPr>
          <a:xfrm>
            <a:off x="373627" y="165439"/>
            <a:ext cx="11818373" cy="1049235"/>
          </a:xfrm>
        </p:spPr>
        <p:txBody>
          <a:bodyPr>
            <a:normAutofit/>
          </a:bodyPr>
          <a:lstStyle/>
          <a:p>
            <a:r>
              <a:rPr lang="es-CL" u="sng" dirty="0">
                <a:effectLst/>
                <a:latin typeface="Arial" panose="020B0604020202020204" pitchFamily="34" charset="0"/>
                <a:ea typeface="Calibri" panose="020F0502020204030204" pitchFamily="34" charset="0"/>
              </a:rPr>
              <a:t>El uniforme para los y las estudiantes es:</a:t>
            </a:r>
            <a:endParaRPr lang="es-CL" sz="4800" u="sng" dirty="0"/>
          </a:p>
        </p:txBody>
      </p:sp>
      <p:sp>
        <p:nvSpPr>
          <p:cNvPr id="3" name="Marcador de contenido 2">
            <a:extLst>
              <a:ext uri="{FF2B5EF4-FFF2-40B4-BE49-F238E27FC236}">
                <a16:creationId xmlns:a16="http://schemas.microsoft.com/office/drawing/2014/main" id="{F20FA434-773D-5CCF-31AD-B223FED9F81D}"/>
              </a:ext>
            </a:extLst>
          </p:cNvPr>
          <p:cNvSpPr>
            <a:spLocks noGrp="1"/>
          </p:cNvSpPr>
          <p:nvPr>
            <p:ph idx="1"/>
          </p:nvPr>
        </p:nvSpPr>
        <p:spPr>
          <a:xfrm>
            <a:off x="113072" y="749050"/>
            <a:ext cx="12078928" cy="4383389"/>
          </a:xfrm>
        </p:spPr>
        <p:txBody>
          <a:bodyPr>
            <a:normAutofit/>
          </a:bodyPr>
          <a:lstStyle/>
          <a:p>
            <a:pPr marL="342900" indent="-342900">
              <a:buFont typeface="Courier New" panose="02070309020205020404" pitchFamily="49" charset="0"/>
              <a:buChar char="̵"/>
            </a:pPr>
            <a:r>
              <a:rPr lang="es-ES" sz="2800" dirty="0">
                <a:effectLst/>
                <a:latin typeface="Arial" panose="020B0604020202020204" pitchFamily="34" charset="0"/>
                <a:ea typeface="Times New Roman" panose="02020603050405020304" pitchFamily="18" charset="0"/>
                <a:cs typeface="Times New Roman" panose="02020603050405020304" pitchFamily="18" charset="0"/>
              </a:rPr>
              <a:t>Polera de la Escuela "San Fidel”</a:t>
            </a:r>
            <a:endParaRPr lang="es-CL"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urier New" panose="02070309020205020404" pitchFamily="49" charset="0"/>
              <a:buChar char="̵"/>
            </a:pPr>
            <a:r>
              <a:rPr lang="es-ES" sz="2800" dirty="0">
                <a:effectLst/>
                <a:latin typeface="Arial" panose="020B0604020202020204" pitchFamily="34" charset="0"/>
                <a:ea typeface="Times New Roman" panose="02020603050405020304" pitchFamily="18" charset="0"/>
                <a:cs typeface="Times New Roman" panose="02020603050405020304" pitchFamily="18" charset="0"/>
              </a:rPr>
              <a:t>Buzo gris, azul </a:t>
            </a:r>
            <a:endParaRPr lang="es-CL"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urier New" panose="02070309020205020404" pitchFamily="49" charset="0"/>
              <a:buChar char="̵"/>
            </a:pPr>
            <a:r>
              <a:rPr lang="es-ES" sz="2800" dirty="0">
                <a:effectLst/>
                <a:latin typeface="Arial" panose="020B0604020202020204" pitchFamily="34" charset="0"/>
                <a:ea typeface="Times New Roman" panose="02020603050405020304" pitchFamily="18" charset="0"/>
                <a:cs typeface="Times New Roman" panose="02020603050405020304" pitchFamily="18" charset="0"/>
              </a:rPr>
              <a:t>Bermudas azul, gris o negro (verano) </a:t>
            </a:r>
            <a:endParaRPr lang="es-CL"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urier New" panose="02070309020205020404" pitchFamily="49" charset="0"/>
              <a:buChar char="̵"/>
            </a:pPr>
            <a:r>
              <a:rPr lang="es-ES" sz="2800" dirty="0">
                <a:effectLst/>
                <a:latin typeface="Arial" panose="020B0604020202020204" pitchFamily="34" charset="0"/>
                <a:ea typeface="Times New Roman" panose="02020603050405020304" pitchFamily="18" charset="0"/>
                <a:cs typeface="Times New Roman" panose="02020603050405020304" pitchFamily="18" charset="0"/>
              </a:rPr>
              <a:t>Zapatillas blancas o negras todos los días de la semana. Sin logos fluorescentes y vistosos.</a:t>
            </a:r>
            <a:endParaRPr lang="es-CL"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urier New" panose="02070309020205020404" pitchFamily="49" charset="0"/>
              <a:buChar char="̵"/>
            </a:pPr>
            <a:r>
              <a:rPr lang="es-ES" sz="2800" dirty="0">
                <a:effectLst/>
                <a:latin typeface="Arial" panose="020B0604020202020204" pitchFamily="34" charset="0"/>
                <a:ea typeface="Times New Roman" panose="02020603050405020304" pitchFamily="18" charset="0"/>
                <a:cs typeface="Times New Roman" panose="02020603050405020304" pitchFamily="18" charset="0"/>
              </a:rPr>
              <a:t>Durante los meses de invierno se pueden usar parkas, gorros, guantes y bufanda azul marino, gris, negro.</a:t>
            </a:r>
            <a:endParaRPr lang="es-CL"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06780"/>
            <a:endParaRPr lang="es-CL" sz="2800" dirty="0">
              <a:effectLst/>
              <a:latin typeface="Times New Roman" panose="02020603050405020304" pitchFamily="18" charset="0"/>
              <a:ea typeface="Times New Roman" panose="02020603050405020304" pitchFamily="18" charset="0"/>
            </a:endParaRPr>
          </a:p>
          <a:p>
            <a:endParaRPr lang="es-CL" sz="3200" dirty="0"/>
          </a:p>
        </p:txBody>
      </p:sp>
      <p:sp>
        <p:nvSpPr>
          <p:cNvPr id="5" name="CuadroTexto 4">
            <a:extLst>
              <a:ext uri="{FF2B5EF4-FFF2-40B4-BE49-F238E27FC236}">
                <a16:creationId xmlns:a16="http://schemas.microsoft.com/office/drawing/2014/main" id="{4EC73048-554F-9E76-E387-EF5FD86C2AAB}"/>
              </a:ext>
            </a:extLst>
          </p:cNvPr>
          <p:cNvSpPr txBox="1"/>
          <p:nvPr/>
        </p:nvSpPr>
        <p:spPr>
          <a:xfrm>
            <a:off x="398207" y="5398489"/>
            <a:ext cx="11395586" cy="1294072"/>
          </a:xfrm>
          <a:prstGeom prst="rect">
            <a:avLst/>
          </a:prstGeom>
          <a:solidFill>
            <a:schemeClr val="bg1"/>
          </a:solidFill>
          <a:ln>
            <a:solidFill>
              <a:srgbClr val="FFFF00"/>
            </a:solidFill>
          </a:ln>
        </p:spPr>
        <p:txBody>
          <a:bodyPr wrap="square">
            <a:spAutoFit/>
          </a:bodyPr>
          <a:lstStyle/>
          <a:p>
            <a:pPr>
              <a:lnSpc>
                <a:spcPct val="150000"/>
              </a:lnSpc>
              <a:spcAft>
                <a:spcPts val="800"/>
              </a:spcAft>
            </a:pPr>
            <a:r>
              <a:rPr lang="es-CL" sz="1800" b="1" dirty="0">
                <a:effectLst/>
                <a:latin typeface="Arial" panose="020B0604020202020204" pitchFamily="34" charset="0"/>
                <a:ea typeface="Calibri" panose="020F0502020204030204" pitchFamily="34" charset="0"/>
                <a:cs typeface="Times New Roman" panose="02020603050405020304" pitchFamily="18" charset="0"/>
              </a:rPr>
              <a:t>NO SE PERMITIRÁ EL USO DE POLERAS U OTRO TIPO DE UNIFORME QUE NO CORRESPONDA AL UNIFORME DE LA ESCUELA, LA FALDA NO CORRESPONDE AL UNIFORME ESCOLAR DE LA ESCUELA SAN FIDEL.</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957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322D5-7351-D535-B1DA-B588375F98B2}"/>
              </a:ext>
            </a:extLst>
          </p:cNvPr>
          <p:cNvSpPr>
            <a:spLocks noGrp="1"/>
          </p:cNvSpPr>
          <p:nvPr>
            <p:ph type="title"/>
          </p:nvPr>
        </p:nvSpPr>
        <p:spPr>
          <a:xfrm>
            <a:off x="212714" y="140841"/>
            <a:ext cx="11979286" cy="1216011"/>
          </a:xfrm>
        </p:spPr>
        <p:txBody>
          <a:bodyPr>
            <a:noAutofit/>
          </a:bodyPr>
          <a:lstStyle/>
          <a:p>
            <a:pPr>
              <a:lnSpc>
                <a:spcPct val="150000"/>
              </a:lnSpc>
            </a:pPr>
            <a:r>
              <a:rPr lang="es-CL" sz="2400" b="1" u="sng" dirty="0">
                <a:effectLst/>
                <a:latin typeface="Arial" panose="020B0604020202020204" pitchFamily="34" charset="0"/>
                <a:ea typeface="Calibri" panose="020F0502020204030204" pitchFamily="34" charset="0"/>
                <a:cs typeface="Times New Roman" panose="02020603050405020304" pitchFamily="18" charset="0"/>
              </a:rPr>
              <a:t>PRESENTACION PERSONAL:</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 implica el respeto a sí mismo y a quienes lo rodean .</a:t>
            </a:r>
            <a:br>
              <a:rPr lang="es-CL" sz="2400" dirty="0">
                <a:effectLst/>
                <a:latin typeface="Calibri" panose="020F0502020204030204" pitchFamily="34" charset="0"/>
                <a:ea typeface="Calibri" panose="020F0502020204030204" pitchFamily="34" charset="0"/>
                <a:cs typeface="Times New Roman" panose="02020603050405020304" pitchFamily="18" charset="0"/>
              </a:rPr>
            </a:br>
            <a:endParaRPr lang="es-CL" sz="2400" dirty="0"/>
          </a:p>
        </p:txBody>
      </p:sp>
      <p:sp>
        <p:nvSpPr>
          <p:cNvPr id="3" name="Marcador de contenido 2">
            <a:extLst>
              <a:ext uri="{FF2B5EF4-FFF2-40B4-BE49-F238E27FC236}">
                <a16:creationId xmlns:a16="http://schemas.microsoft.com/office/drawing/2014/main" id="{2177A1EE-5CC2-B09D-8FA2-F3DD00BE3378}"/>
              </a:ext>
            </a:extLst>
          </p:cNvPr>
          <p:cNvSpPr>
            <a:spLocks noGrp="1"/>
          </p:cNvSpPr>
          <p:nvPr>
            <p:ph idx="1"/>
          </p:nvPr>
        </p:nvSpPr>
        <p:spPr>
          <a:xfrm>
            <a:off x="212714" y="1356852"/>
            <a:ext cx="12264421" cy="5176684"/>
          </a:xfrm>
        </p:spPr>
        <p:txBody>
          <a:bodyPr>
            <a:normAutofit/>
          </a:bodyPr>
          <a:lstStyle/>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 Por lo tanto </a:t>
            </a:r>
            <a:r>
              <a:rPr lang="es-CL" sz="2400" b="1" u="sng" dirty="0">
                <a:effectLst/>
                <a:latin typeface="Arial" panose="020B0604020202020204" pitchFamily="34" charset="0"/>
                <a:ea typeface="Calibri" panose="020F0502020204030204" pitchFamily="34" charset="0"/>
                <a:cs typeface="Times New Roman" panose="02020603050405020304" pitchFamily="18" charset="0"/>
              </a:rPr>
              <a:t>NO SE PERMITIRÁ</a:t>
            </a:r>
            <a:r>
              <a:rPr lang="es-CL" sz="2400" dirty="0">
                <a:effectLst/>
                <a:latin typeface="Arial" panose="020B0604020202020204" pitchFamily="34" charset="0"/>
                <a:ea typeface="Calibri" panose="020F0502020204030204" pitchFamily="34" charset="0"/>
                <a:cs typeface="Times New Roman" panose="02020603050405020304" pitchFamily="18" charset="0"/>
              </a:rPr>
              <a:t>:</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El uso de uñas acrílicas u otras.</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El uso de piercing en las clases de Educación Física.</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El uso de Jockeys.</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El uso de todo tipo de maquillaje.</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Uso de todo tipo de joyas (aros grandes, anillos, pulseras, cadenas, </a:t>
            </a:r>
            <a:r>
              <a:rPr lang="es-CL" sz="2400" dirty="0" err="1">
                <a:effectLst/>
                <a:latin typeface="Arial" panose="020B0604020202020204" pitchFamily="34" charset="0"/>
                <a:ea typeface="Calibri" panose="020F0502020204030204" pitchFamily="34" charset="0"/>
                <a:cs typeface="Times New Roman" panose="02020603050405020304" pitchFamily="18" charset="0"/>
              </a:rPr>
              <a:t>etc</a:t>
            </a:r>
            <a:r>
              <a:rPr lang="es-CL" sz="2400" dirty="0">
                <a:effectLst/>
                <a:latin typeface="Arial" panose="020B0604020202020204" pitchFamily="34" charset="0"/>
                <a:ea typeface="Calibri" panose="020F0502020204030204" pitchFamily="34" charset="0"/>
                <a:cs typeface="Times New Roman" panose="02020603050405020304" pitchFamily="18" charset="0"/>
              </a:rPr>
              <a:t>)</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Uso de pantalones bajo la cintura.</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latin typeface="Arial" panose="020B0604020202020204" pitchFamily="34" charset="0"/>
                <a:ea typeface="Calibri" panose="020F0502020204030204" pitchFamily="34" charset="0"/>
                <a:cs typeface="Times New Roman" panose="02020603050405020304" pitchFamily="18" charset="0"/>
              </a:rPr>
              <a:t>_ Uso de cabellos teñidos</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sz="2800" dirty="0"/>
          </a:p>
        </p:txBody>
      </p:sp>
    </p:spTree>
    <p:extLst>
      <p:ext uri="{BB962C8B-B14F-4D97-AF65-F5344CB8AC3E}">
        <p14:creationId xmlns:p14="http://schemas.microsoft.com/office/powerpoint/2010/main" val="86557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4D0E9EE8-D1A4-E768-A471-BF26BCFDF200}"/>
              </a:ext>
            </a:extLst>
          </p:cNvPr>
          <p:cNvSpPr txBox="1">
            <a:spLocks noGrp="1"/>
          </p:cNvSpPr>
          <p:nvPr>
            <p:ph idx="1"/>
          </p:nvPr>
        </p:nvSpPr>
        <p:spPr>
          <a:xfrm>
            <a:off x="270387" y="1263957"/>
            <a:ext cx="11651226" cy="3162148"/>
          </a:xfrm>
          <a:prstGeom prst="rect">
            <a:avLst/>
          </a:prstGeom>
          <a:noFill/>
        </p:spPr>
        <p:txBody>
          <a:bodyPr wrap="square">
            <a:spAutoFit/>
          </a:bodyPr>
          <a:lstStyle/>
          <a:p>
            <a:pPr marL="449580" algn="just">
              <a:lnSpc>
                <a:spcPct val="107000"/>
              </a:lnSpc>
              <a:spcAft>
                <a:spcPts val="800"/>
              </a:spcAft>
            </a:pPr>
            <a:r>
              <a:rPr lang="es-ES" sz="3200" b="1" u="sng" dirty="0">
                <a:effectLst/>
                <a:latin typeface="Arial" panose="020B0604020202020204" pitchFamily="34" charset="0"/>
                <a:ea typeface="Times New Roman" panose="02020603050405020304" pitchFamily="18" charset="0"/>
                <a:cs typeface="Times New Roman" panose="02020603050405020304" pitchFamily="18" charset="0"/>
              </a:rPr>
              <a:t>CORTE Y LARGO DE PELO</a:t>
            </a:r>
            <a:r>
              <a:rPr lang="es-ES" sz="3200" dirty="0">
                <a:effectLst/>
                <a:latin typeface="Arial" panose="020B0604020202020204" pitchFamily="34" charset="0"/>
                <a:ea typeface="Times New Roman" panose="02020603050405020304" pitchFamily="18" charset="0"/>
                <a:cs typeface="Times New Roman" panose="02020603050405020304" pitchFamily="18" charset="0"/>
              </a:rPr>
              <a:t> </a:t>
            </a:r>
          </a:p>
          <a:p>
            <a:pPr marL="220980" indent="0" algn="just">
              <a:lnSpc>
                <a:spcPct val="107000"/>
              </a:lnSpc>
              <a:spcAft>
                <a:spcPts val="800"/>
              </a:spcAft>
              <a:buNone/>
            </a:pPr>
            <a:r>
              <a:rPr lang="es-ES" sz="3200" dirty="0">
                <a:effectLst/>
                <a:latin typeface="Arial" panose="020B0604020202020204" pitchFamily="34" charset="0"/>
                <a:ea typeface="Times New Roman" panose="02020603050405020304" pitchFamily="18" charset="0"/>
                <a:cs typeface="Times New Roman" panose="02020603050405020304" pitchFamily="18" charset="0"/>
              </a:rPr>
              <a:t>(APLICABLE A HOMBRES Y MUJERES)</a:t>
            </a:r>
            <a:endParaRPr lang="es-CL" sz="2800"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es-ES" sz="3200" dirty="0">
                <a:effectLst/>
                <a:latin typeface="Arial" panose="020B0604020202020204" pitchFamily="34" charset="0"/>
                <a:ea typeface="Times New Roman" panose="02020603050405020304" pitchFamily="18" charset="0"/>
                <a:cs typeface="Times New Roman" panose="02020603050405020304" pitchFamily="18" charset="0"/>
              </a:rPr>
              <a:t>Estará permitido el pelo largo siempre y cuando se presente limpio y totalmente amarrado, cara despejada. En caso de pediculosis, tratar a la brevedad. (piojos y liendres).</a:t>
            </a:r>
            <a:r>
              <a:rPr lang="es-ES" sz="3200" b="1" u="sng" dirty="0">
                <a:effectLst/>
                <a:latin typeface="Arial" panose="020B0604020202020204" pitchFamily="34" charset="0"/>
                <a:ea typeface="Calibri" panose="020F0502020204030204" pitchFamily="34" charset="0"/>
                <a:cs typeface="Times New Roman" panose="02020603050405020304" pitchFamily="18" charset="0"/>
              </a:rPr>
              <a:t> </a:t>
            </a:r>
            <a:endParaRPr lang="es-C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1871773"/>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DC17369B646D3469DBBD6F695961E1B" ma:contentTypeVersion="2" ma:contentTypeDescription="Crear nuevo documento." ma:contentTypeScope="" ma:versionID="bdc1e91234504052afd660a4c9c9ef7b">
  <xsd:schema xmlns:xsd="http://www.w3.org/2001/XMLSchema" xmlns:xs="http://www.w3.org/2001/XMLSchema" xmlns:p="http://schemas.microsoft.com/office/2006/metadata/properties" xmlns:ns3="acce1fa2-5d18-48e5-8802-3bd9d00d9941" targetNamespace="http://schemas.microsoft.com/office/2006/metadata/properties" ma:root="true" ma:fieldsID="cc12780ed309c87ed4c5407f1b97696b" ns3:_="">
    <xsd:import namespace="acce1fa2-5d18-48e5-8802-3bd9d00d994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e1fa2-5d18-48e5-8802-3bd9d00d99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4FBA90-5973-42B6-95A0-AAA0A317F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e1fa2-5d18-48e5-8802-3bd9d00d99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5EBB50-72E5-430E-A640-A434248F4BFA}">
  <ds:schemaRefs>
    <ds:schemaRef ds:uri="http://schemas.microsoft.com/sharepoint/v3/contenttype/forms"/>
  </ds:schemaRefs>
</ds:datastoreItem>
</file>

<file path=customXml/itemProps3.xml><?xml version="1.0" encoding="utf-8"?>
<ds:datastoreItem xmlns:ds="http://schemas.openxmlformats.org/officeDocument/2006/customXml" ds:itemID="{FD004F08-2AAA-4405-8523-247FD7C67D6A}">
  <ds:schemaRef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dcmitype/"/>
    <ds:schemaRef ds:uri="acce1fa2-5d18-48e5-8802-3bd9d00d9941"/>
    <ds:schemaRef ds:uri="http://purl.org/dc/elements/1.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819</TotalTime>
  <Words>1179</Words>
  <Application>Microsoft Office PowerPoint</Application>
  <PresentationFormat>Panorámica</PresentationFormat>
  <Paragraphs>70</Paragraphs>
  <Slides>15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Amasis MT Pro Black</vt:lpstr>
      <vt:lpstr>Arial</vt:lpstr>
      <vt:lpstr>Calibri</vt:lpstr>
      <vt:lpstr>Calibri Light</vt:lpstr>
      <vt:lpstr>Cambria</vt:lpstr>
      <vt:lpstr>Courier New</vt:lpstr>
      <vt:lpstr>Gill Sans MT</vt:lpstr>
      <vt:lpstr>Times New Roman</vt:lpstr>
      <vt:lpstr>Galería</vt:lpstr>
      <vt:lpstr>MANUAL DE CONVIVENCIA 2023 PARA PADRES</vt:lpstr>
      <vt:lpstr>Deberes de las y los Apoderados: </vt:lpstr>
      <vt:lpstr>Presentación de PowerPoint</vt:lpstr>
      <vt:lpstr>Presentación de PowerPoint</vt:lpstr>
      <vt:lpstr>Presentación de PowerPoint</vt:lpstr>
      <vt:lpstr>La Asistencia: </vt:lpstr>
      <vt:lpstr>El uniforme para los y las estudiantes es:</vt:lpstr>
      <vt:lpstr>PRESENTACION PERSONAL: implica el respeto a sí mismo y a quienes lo rodean . </vt:lpstr>
      <vt:lpstr>Presentación de PowerPoint</vt:lpstr>
      <vt:lpstr>Presentación de PowerPoint</vt:lpstr>
      <vt:lpstr>USO DE REDES SOCIALES:</vt:lpstr>
      <vt:lpstr>Del correcto uso del vocabulario: </vt:lpstr>
      <vt:lpstr>De las medidas disciplinarias exclusivas frente a faltas del apoderado: </vt:lpstr>
      <vt:lpstr>Presentación de PowerPoint</vt:lpstr>
      <vt:lpstr>ES OBLIGACION DE TODO PADRE, MADRE, APODERADO, TOMAR CONOCIMIENTO DEL MANUAL DE CONVIVENCIA  DE LA ESCUELA, ESTE DOCUMENTO SE ENCUENTRA DISPONIBLE EN LA PÁGINA WEB DEL ESTABLECIMIENTO.  WWW.ESCUELASANFIDEL.CL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DE CONVIVENCIA</dc:title>
  <dc:creator>Lorena Cuadra</dc:creator>
  <cp:lastModifiedBy>Lorena Cuadra</cp:lastModifiedBy>
  <cp:revision>14</cp:revision>
  <dcterms:created xsi:type="dcterms:W3CDTF">2022-04-08T19:57:29Z</dcterms:created>
  <dcterms:modified xsi:type="dcterms:W3CDTF">2023-03-16T13:58:05Z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0x0101003DC17369B646D3469DBBD6F695961E1B</vt:lpwstr>
  </property>
</Properties>
</file>